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JetBrains Mono" charset="1" panose="02010509020102050004"/>
      <p:regular r:id="rId35"/>
    </p:embeddedFont>
    <p:embeddedFont>
      <p:font typeface="JetBrains Mono Bold" charset="1" panose="02010809030102050004"/>
      <p:regular r:id="rId36"/>
    </p:embeddedFont>
    <p:embeddedFont>
      <p:font typeface="JetBrains Mono Italics" charset="1" panose="02010509020102050004"/>
      <p:regular r:id="rId37"/>
    </p:embeddedFont>
    <p:embeddedFont>
      <p:font typeface="JetBrains Mono Bold Italics" charset="1" panose="02010809030102050004"/>
      <p:regular r:id="rId38"/>
    </p:embeddedFont>
    <p:embeddedFont>
      <p:font typeface="JetBrains Mono Medium" charset="1" panose="02010609020102050004"/>
      <p:regular r:id="rId39"/>
    </p:embeddedFont>
    <p:embeddedFont>
      <p:font typeface="JetBrains Mono Medium Italics" charset="1" panose="02010609020102050004"/>
      <p:regular r:id="rId40"/>
    </p:embeddedFont>
    <p:embeddedFont>
      <p:font typeface="JetBrains Mono Ultra-Bold" charset="1" panose="02010909030102050004"/>
      <p:regular r:id="rId41"/>
    </p:embeddedFont>
    <p:embeddedFont>
      <p:font typeface="JetBrains Mono Ultra-Bold Italics" charset="1" panose="02010909030102050004"/>
      <p:regular r:id="rId42"/>
    </p:embeddedFont>
    <p:embeddedFont>
      <p:font typeface="Alice" charset="1" panose="00000500000000000000"/>
      <p:regular r:id="rId43"/>
    </p:embeddedFont>
    <p:embeddedFont>
      <p:font typeface="Alice Bold" charset="1" panose="00000500000000000000"/>
      <p:regular r:id="rId44"/>
    </p:embeddedFont>
    <p:embeddedFont>
      <p:font typeface="Alice Italics" charset="1" panose="00000500000000000000"/>
      <p:regular r:id="rId45"/>
    </p:embeddedFont>
    <p:embeddedFont>
      <p:font typeface="Alice Bold Italics" charset="1" panose="000005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13.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0.png" Type="http://schemas.openxmlformats.org/officeDocument/2006/relationships/image"/><Relationship Id="rId7" Target="../media/image14.png" Type="http://schemas.openxmlformats.org/officeDocument/2006/relationships/image"/><Relationship Id="rId8" Target="../media/image24.png" Type="http://schemas.openxmlformats.org/officeDocument/2006/relationships/image"/><Relationship Id="rId9"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0.png" Type="http://schemas.openxmlformats.org/officeDocument/2006/relationships/image"/><Relationship Id="rId5"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0.pn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0.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0.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0.png" Type="http://schemas.openxmlformats.org/officeDocument/2006/relationships/image"/><Relationship Id="rId6" Target="../media/image15.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15.png" Type="http://schemas.openxmlformats.org/officeDocument/2006/relationships/image"/><Relationship Id="rId2" Target="../media/image14.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3.png" Type="http://schemas.openxmlformats.org/officeDocument/2006/relationships/image"/><Relationship Id="rId6" Target="../media/image10.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3.png" Type="http://schemas.openxmlformats.org/officeDocument/2006/relationships/image"/><Relationship Id="rId7" Target="../media/image10.pn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3.png" Type="http://schemas.openxmlformats.org/officeDocument/2006/relationships/image"/><Relationship Id="rId7" Target="../media/image10.pn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2" Target="../media/image13.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0.png" Type="http://schemas.openxmlformats.org/officeDocument/2006/relationships/image"/><Relationship Id="rId7" Target="../media/image14.png" Type="http://schemas.openxmlformats.org/officeDocument/2006/relationships/image"/><Relationship Id="rId8" Target="../media/image24.pn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9412" t="0" r="0" b="-29412"/>
            </a:stretch>
          </a:blipFill>
        </p:spPr>
      </p:sp>
      <p:sp>
        <p:nvSpPr>
          <p:cNvPr name="Freeform 3" id="3"/>
          <p:cNvSpPr/>
          <p:nvPr/>
        </p:nvSpPr>
        <p:spPr>
          <a:xfrm flipH="false" flipV="false" rot="0">
            <a:off x="-1756460" y="8867605"/>
            <a:ext cx="20044460" cy="2630835"/>
          </a:xfrm>
          <a:custGeom>
            <a:avLst/>
            <a:gdLst/>
            <a:ahLst/>
            <a:cxnLst/>
            <a:rect r="r" b="b" t="t" l="l"/>
            <a:pathLst>
              <a:path h="2630835" w="20044460">
                <a:moveTo>
                  <a:pt x="0" y="0"/>
                </a:moveTo>
                <a:lnTo>
                  <a:pt x="20044460" y="0"/>
                </a:lnTo>
                <a:lnTo>
                  <a:pt x="20044460" y="2630836"/>
                </a:lnTo>
                <a:lnTo>
                  <a:pt x="0" y="2630836"/>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0" y="-1315418"/>
            <a:ext cx="20044460" cy="2630835"/>
          </a:xfrm>
          <a:custGeom>
            <a:avLst/>
            <a:gdLst/>
            <a:ahLst/>
            <a:cxnLst/>
            <a:rect r="r" b="b" t="t" l="l"/>
            <a:pathLst>
              <a:path h="2630835" w="20044460">
                <a:moveTo>
                  <a:pt x="0" y="2630836"/>
                </a:moveTo>
                <a:lnTo>
                  <a:pt x="20044460" y="2630836"/>
                </a:lnTo>
                <a:lnTo>
                  <a:pt x="20044460" y="0"/>
                </a:lnTo>
                <a:lnTo>
                  <a:pt x="0" y="0"/>
                </a:lnTo>
                <a:lnTo>
                  <a:pt x="0" y="2630836"/>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1352291" y="-3270212"/>
            <a:ext cx="6935709" cy="10106680"/>
          </a:xfrm>
          <a:custGeom>
            <a:avLst/>
            <a:gdLst/>
            <a:ahLst/>
            <a:cxnLst/>
            <a:rect r="r" b="b" t="t" l="l"/>
            <a:pathLst>
              <a:path h="10106680" w="6935709">
                <a:moveTo>
                  <a:pt x="0" y="10106680"/>
                </a:moveTo>
                <a:lnTo>
                  <a:pt x="6935709" y="10106680"/>
                </a:lnTo>
                <a:lnTo>
                  <a:pt x="6935709" y="0"/>
                </a:lnTo>
                <a:lnTo>
                  <a:pt x="0" y="0"/>
                </a:lnTo>
                <a:lnTo>
                  <a:pt x="0" y="101066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352291" y="3450532"/>
            <a:ext cx="6935709" cy="10106680"/>
          </a:xfrm>
          <a:custGeom>
            <a:avLst/>
            <a:gdLst/>
            <a:ahLst/>
            <a:cxnLst/>
            <a:rect r="r" b="b" t="t" l="l"/>
            <a:pathLst>
              <a:path h="10106680" w="6935709">
                <a:moveTo>
                  <a:pt x="0" y="0"/>
                </a:moveTo>
                <a:lnTo>
                  <a:pt x="6935709" y="0"/>
                </a:lnTo>
                <a:lnTo>
                  <a:pt x="6935709" y="10106680"/>
                </a:lnTo>
                <a:lnTo>
                  <a:pt x="0" y="101066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202147" y="8862843"/>
            <a:ext cx="4448189" cy="722831"/>
          </a:xfrm>
          <a:custGeom>
            <a:avLst/>
            <a:gdLst/>
            <a:ahLst/>
            <a:cxnLst/>
            <a:rect r="r" b="b" t="t" l="l"/>
            <a:pathLst>
              <a:path h="722831" w="4448189">
                <a:moveTo>
                  <a:pt x="0" y="0"/>
                </a:moveTo>
                <a:lnTo>
                  <a:pt x="4448189" y="0"/>
                </a:lnTo>
                <a:lnTo>
                  <a:pt x="4448189" y="722830"/>
                </a:lnTo>
                <a:lnTo>
                  <a:pt x="0" y="722830"/>
                </a:lnTo>
                <a:lnTo>
                  <a:pt x="0" y="0"/>
                </a:lnTo>
                <a:close/>
              </a:path>
            </a:pathLst>
          </a:custGeom>
          <a:blipFill>
            <a:blip r:embed="rId7"/>
            <a:stretch>
              <a:fillRect l="0" t="0" r="0" b="0"/>
            </a:stretch>
          </a:blipFill>
        </p:spPr>
      </p:sp>
      <p:sp>
        <p:nvSpPr>
          <p:cNvPr name="Freeform 8" id="8"/>
          <p:cNvSpPr/>
          <p:nvPr/>
        </p:nvSpPr>
        <p:spPr>
          <a:xfrm flipH="false" flipV="false" rot="-10800000">
            <a:off x="13202147" y="701327"/>
            <a:ext cx="4448189" cy="722831"/>
          </a:xfrm>
          <a:custGeom>
            <a:avLst/>
            <a:gdLst/>
            <a:ahLst/>
            <a:cxnLst/>
            <a:rect r="r" b="b" t="t" l="l"/>
            <a:pathLst>
              <a:path h="722831" w="4448189">
                <a:moveTo>
                  <a:pt x="0" y="0"/>
                </a:moveTo>
                <a:lnTo>
                  <a:pt x="4448189" y="0"/>
                </a:lnTo>
                <a:lnTo>
                  <a:pt x="4448189" y="722830"/>
                </a:lnTo>
                <a:lnTo>
                  <a:pt x="0" y="722830"/>
                </a:lnTo>
                <a:lnTo>
                  <a:pt x="0" y="0"/>
                </a:lnTo>
                <a:close/>
              </a:path>
            </a:pathLst>
          </a:custGeom>
          <a:blipFill>
            <a:blip r:embed="rId7"/>
            <a:stretch>
              <a:fillRect l="0" t="0" r="0" b="0"/>
            </a:stretch>
          </a:blipFill>
        </p:spPr>
      </p:sp>
      <p:grpSp>
        <p:nvGrpSpPr>
          <p:cNvPr name="Group 9" id="9"/>
          <p:cNvGrpSpPr/>
          <p:nvPr/>
        </p:nvGrpSpPr>
        <p:grpSpPr>
          <a:xfrm rot="0">
            <a:off x="11547166" y="1303561"/>
            <a:ext cx="8801797" cy="7564044"/>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p:spPr>
        </p:sp>
        <p:sp>
          <p:nvSpPr>
            <p:cNvPr name="TextBox 11" id="11"/>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547166" y="1783128"/>
            <a:ext cx="7758150" cy="7150718"/>
            <a:chOff x="0" y="0"/>
            <a:chExt cx="812800" cy="749161"/>
          </a:xfrm>
        </p:grpSpPr>
        <p:sp>
          <p:nvSpPr>
            <p:cNvPr name="Freeform 13" id="13"/>
            <p:cNvSpPr/>
            <p:nvPr/>
          </p:nvSpPr>
          <p:spPr>
            <a:xfrm flipH="false" flipV="false" rot="0">
              <a:off x="0" y="0"/>
              <a:ext cx="812800" cy="749161"/>
            </a:xfrm>
            <a:custGeom>
              <a:avLst/>
              <a:gdLst/>
              <a:ahLst/>
              <a:cxnLst/>
              <a:rect r="r" b="b" t="t" l="l"/>
              <a:pathLst>
                <a:path h="749161" w="812800">
                  <a:moveTo>
                    <a:pt x="812800" y="374580"/>
                  </a:moveTo>
                  <a:lnTo>
                    <a:pt x="609600" y="749161"/>
                  </a:lnTo>
                  <a:lnTo>
                    <a:pt x="203200" y="749161"/>
                  </a:lnTo>
                  <a:lnTo>
                    <a:pt x="0" y="374580"/>
                  </a:lnTo>
                  <a:lnTo>
                    <a:pt x="203200" y="0"/>
                  </a:lnTo>
                  <a:lnTo>
                    <a:pt x="609600" y="0"/>
                  </a:lnTo>
                  <a:lnTo>
                    <a:pt x="812800" y="374580"/>
                  </a:lnTo>
                  <a:close/>
                </a:path>
              </a:pathLst>
            </a:custGeom>
            <a:blipFill>
              <a:blip r:embed="rId8"/>
              <a:stretch>
                <a:fillRect l="0" t="-19104" r="0" b="-19104"/>
              </a:stretch>
            </a:blipFill>
          </p:spPr>
        </p:sp>
      </p:grpSp>
      <p:grpSp>
        <p:nvGrpSpPr>
          <p:cNvPr name="Group 14" id="14"/>
          <p:cNvGrpSpPr/>
          <p:nvPr/>
        </p:nvGrpSpPr>
        <p:grpSpPr>
          <a:xfrm rot="0">
            <a:off x="0" y="-212887"/>
            <a:ext cx="2551258" cy="2551258"/>
            <a:chOff x="0" y="0"/>
            <a:chExt cx="3401678" cy="3401678"/>
          </a:xfrm>
        </p:grpSpPr>
        <p:sp>
          <p:nvSpPr>
            <p:cNvPr name="Freeform 15" id="15"/>
            <p:cNvSpPr/>
            <p:nvPr/>
          </p:nvSpPr>
          <p:spPr>
            <a:xfrm flipH="false" flipV="false" rot="0">
              <a:off x="0" y="0"/>
              <a:ext cx="3401678" cy="3401678"/>
            </a:xfrm>
            <a:custGeom>
              <a:avLst/>
              <a:gdLst/>
              <a:ahLst/>
              <a:cxnLst/>
              <a:rect r="r" b="b" t="t" l="l"/>
              <a:pathLst>
                <a:path h="3401678" w="3401678">
                  <a:moveTo>
                    <a:pt x="0" y="0"/>
                  </a:moveTo>
                  <a:lnTo>
                    <a:pt x="3401678" y="0"/>
                  </a:lnTo>
                  <a:lnTo>
                    <a:pt x="3401678" y="3401678"/>
                  </a:lnTo>
                  <a:lnTo>
                    <a:pt x="0" y="34016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555085" y="676014"/>
              <a:ext cx="2291507" cy="229150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grpSp>
      <p:sp>
        <p:nvSpPr>
          <p:cNvPr name="Freeform 18" id="18"/>
          <p:cNvSpPr/>
          <p:nvPr/>
        </p:nvSpPr>
        <p:spPr>
          <a:xfrm flipH="false" flipV="false" rot="66431">
            <a:off x="-2174779" y="6235172"/>
            <a:ext cx="7315200" cy="118872"/>
          </a:xfrm>
          <a:custGeom>
            <a:avLst/>
            <a:gdLst/>
            <a:ahLst/>
            <a:cxnLst/>
            <a:rect r="r" b="b" t="t" l="l"/>
            <a:pathLst>
              <a:path h="118872" w="7315200">
                <a:moveTo>
                  <a:pt x="0" y="0"/>
                </a:moveTo>
                <a:lnTo>
                  <a:pt x="7315200" y="0"/>
                </a:lnTo>
                <a:lnTo>
                  <a:pt x="7315200" y="118872"/>
                </a:lnTo>
                <a:lnTo>
                  <a:pt x="0" y="1188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259535" y="3279082"/>
            <a:ext cx="9762695" cy="1547183"/>
          </a:xfrm>
          <a:prstGeom prst="rect">
            <a:avLst/>
          </a:prstGeom>
        </p:spPr>
        <p:txBody>
          <a:bodyPr anchor="t" rtlCol="false" tIns="0" lIns="0" bIns="0" rIns="0">
            <a:spAutoFit/>
          </a:bodyPr>
          <a:lstStyle/>
          <a:p>
            <a:pPr>
              <a:lnSpc>
                <a:spcPts val="12667"/>
              </a:lnSpc>
              <a:spcBef>
                <a:spcPct val="0"/>
              </a:spcBef>
            </a:pPr>
            <a:r>
              <a:rPr lang="en-US" sz="9047">
                <a:solidFill>
                  <a:srgbClr val="FFFFFF"/>
                </a:solidFill>
                <a:latin typeface="League Spartan"/>
              </a:rPr>
              <a:t>PYTHON </a:t>
            </a:r>
          </a:p>
        </p:txBody>
      </p:sp>
      <p:sp>
        <p:nvSpPr>
          <p:cNvPr name="TextBox 20" id="20"/>
          <p:cNvSpPr txBox="true"/>
          <p:nvPr/>
        </p:nvSpPr>
        <p:spPr>
          <a:xfrm rot="0">
            <a:off x="207124" y="4776958"/>
            <a:ext cx="11340042" cy="1293983"/>
          </a:xfrm>
          <a:prstGeom prst="rect">
            <a:avLst/>
          </a:prstGeom>
        </p:spPr>
        <p:txBody>
          <a:bodyPr anchor="t" rtlCol="false" tIns="0" lIns="0" bIns="0" rIns="0">
            <a:spAutoFit/>
          </a:bodyPr>
          <a:lstStyle/>
          <a:p>
            <a:pPr>
              <a:lnSpc>
                <a:spcPts val="10578"/>
              </a:lnSpc>
              <a:spcBef>
                <a:spcPct val="0"/>
              </a:spcBef>
            </a:pPr>
            <a:r>
              <a:rPr lang="en-US" sz="7555">
                <a:solidFill>
                  <a:srgbClr val="FFBC00"/>
                </a:solidFill>
                <a:latin typeface="League Spartan"/>
              </a:rPr>
              <a:t>ESCAPE CHARACTERS</a:t>
            </a:r>
          </a:p>
        </p:txBody>
      </p:sp>
      <p:sp>
        <p:nvSpPr>
          <p:cNvPr name="Freeform 21" id="21"/>
          <p:cNvSpPr/>
          <p:nvPr/>
        </p:nvSpPr>
        <p:spPr>
          <a:xfrm flipH="false" flipV="false" rot="66431">
            <a:off x="-581201" y="6590622"/>
            <a:ext cx="7315200" cy="118872"/>
          </a:xfrm>
          <a:custGeom>
            <a:avLst/>
            <a:gdLst/>
            <a:ahLst/>
            <a:cxnLst/>
            <a:rect r="r" b="b" t="t" l="l"/>
            <a:pathLst>
              <a:path h="118872" w="7315200">
                <a:moveTo>
                  <a:pt x="0" y="0"/>
                </a:moveTo>
                <a:lnTo>
                  <a:pt x="7315200" y="0"/>
                </a:lnTo>
                <a:lnTo>
                  <a:pt x="7315200" y="118872"/>
                </a:lnTo>
                <a:lnTo>
                  <a:pt x="0" y="1188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60594" y="-411480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2109763" y="5151989"/>
            <a:ext cx="6362509" cy="8229600"/>
          </a:xfrm>
          <a:custGeom>
            <a:avLst/>
            <a:gdLst/>
            <a:ahLst/>
            <a:cxnLst/>
            <a:rect r="r" b="b" t="t" l="l"/>
            <a:pathLst>
              <a:path h="8229600" w="6362509">
                <a:moveTo>
                  <a:pt x="0" y="0"/>
                </a:moveTo>
                <a:lnTo>
                  <a:pt x="6362510" y="0"/>
                </a:lnTo>
                <a:lnTo>
                  <a:pt x="6362510" y="8229600"/>
                </a:lnTo>
                <a:lnTo>
                  <a:pt x="0" y="8229600"/>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6133936" y="9514643"/>
            <a:ext cx="3533227" cy="2890822"/>
          </a:xfrm>
          <a:custGeom>
            <a:avLst/>
            <a:gdLst/>
            <a:ahLst/>
            <a:cxnLst/>
            <a:rect r="r" b="b" t="t" l="l"/>
            <a:pathLst>
              <a:path h="2890822" w="3533227">
                <a:moveTo>
                  <a:pt x="0" y="0"/>
                </a:moveTo>
                <a:lnTo>
                  <a:pt x="3533227" y="0"/>
                </a:lnTo>
                <a:lnTo>
                  <a:pt x="3533227" y="2890822"/>
                </a:lnTo>
                <a:lnTo>
                  <a:pt x="0" y="28908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4550128" y="59843"/>
            <a:ext cx="3737872" cy="1937715"/>
            <a:chOff x="0" y="0"/>
            <a:chExt cx="984460" cy="510345"/>
          </a:xfrm>
        </p:grpSpPr>
        <p:sp>
          <p:nvSpPr>
            <p:cNvPr name="Freeform 6" id="6"/>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D9D9D9">
                <a:alpha val="52941"/>
              </a:srgbClr>
            </a:solidFill>
          </p:spPr>
        </p:sp>
        <p:sp>
          <p:nvSpPr>
            <p:cNvPr name="TextBox 7" id="7"/>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8" id="8"/>
          <p:cNvSpPr/>
          <p:nvPr/>
        </p:nvSpPr>
        <p:spPr>
          <a:xfrm flipH="false" flipV="false" rot="0">
            <a:off x="15003773" y="-453266"/>
            <a:ext cx="2830582" cy="2830582"/>
          </a:xfrm>
          <a:custGeom>
            <a:avLst/>
            <a:gdLst/>
            <a:ahLst/>
            <a:cxnLst/>
            <a:rect r="r" b="b" t="t" l="l"/>
            <a:pathLst>
              <a:path h="2830582" w="2830582">
                <a:moveTo>
                  <a:pt x="0" y="0"/>
                </a:moveTo>
                <a:lnTo>
                  <a:pt x="2830582" y="0"/>
                </a:lnTo>
                <a:lnTo>
                  <a:pt x="2830582" y="2830582"/>
                </a:lnTo>
                <a:lnTo>
                  <a:pt x="0" y="2830582"/>
                </a:lnTo>
                <a:lnTo>
                  <a:pt x="0" y="0"/>
                </a:lnTo>
                <a:close/>
              </a:path>
            </a:pathLst>
          </a:custGeom>
          <a:blipFill>
            <a:blip r:embed="rId6"/>
            <a:stretch>
              <a:fillRect l="0" t="0" r="0" b="0"/>
            </a:stretch>
          </a:blipFill>
        </p:spPr>
      </p:sp>
      <p:sp>
        <p:nvSpPr>
          <p:cNvPr name="Freeform 9" id="9"/>
          <p:cNvSpPr/>
          <p:nvPr/>
        </p:nvSpPr>
        <p:spPr>
          <a:xfrm flipH="false" flipV="false" rot="2995040">
            <a:off x="5293708" y="-1885549"/>
            <a:ext cx="6835712" cy="8229600"/>
          </a:xfrm>
          <a:custGeom>
            <a:avLst/>
            <a:gdLst/>
            <a:ahLst/>
            <a:cxnLst/>
            <a:rect r="r" b="b" t="t" l="l"/>
            <a:pathLst>
              <a:path h="8229600" w="6835712">
                <a:moveTo>
                  <a:pt x="0" y="0"/>
                </a:moveTo>
                <a:lnTo>
                  <a:pt x="6835711" y="0"/>
                </a:lnTo>
                <a:lnTo>
                  <a:pt x="6835711" y="8229600"/>
                </a:lnTo>
                <a:lnTo>
                  <a:pt x="0" y="8229600"/>
                </a:lnTo>
                <a:lnTo>
                  <a:pt x="0" y="0"/>
                </a:lnTo>
                <a:close/>
              </a:path>
            </a:pathLst>
          </a:custGeom>
          <a:blipFill>
            <a:blip r:embed="rId7">
              <a:alphaModFix amt="30000"/>
            </a:blip>
            <a:stretch>
              <a:fillRect l="0" t="0" r="0" b="0"/>
            </a:stretch>
          </a:blipFill>
        </p:spPr>
      </p:sp>
      <p:sp>
        <p:nvSpPr>
          <p:cNvPr name="Freeform 10" id="10"/>
          <p:cNvSpPr/>
          <p:nvPr/>
        </p:nvSpPr>
        <p:spPr>
          <a:xfrm flipH="false" flipV="false" rot="0">
            <a:off x="1110268" y="7273173"/>
            <a:ext cx="5503265" cy="441245"/>
          </a:xfrm>
          <a:custGeom>
            <a:avLst/>
            <a:gdLst/>
            <a:ahLst/>
            <a:cxnLst/>
            <a:rect r="r" b="b" t="t" l="l"/>
            <a:pathLst>
              <a:path h="441245" w="5503265">
                <a:moveTo>
                  <a:pt x="0" y="0"/>
                </a:moveTo>
                <a:lnTo>
                  <a:pt x="5503265" y="0"/>
                </a:lnTo>
                <a:lnTo>
                  <a:pt x="5503265" y="441245"/>
                </a:lnTo>
                <a:lnTo>
                  <a:pt x="0" y="441245"/>
                </a:lnTo>
                <a:lnTo>
                  <a:pt x="0" y="0"/>
                </a:lnTo>
                <a:close/>
              </a:path>
            </a:pathLst>
          </a:custGeom>
          <a:blipFill>
            <a:blip r:embed="rId8"/>
            <a:stretch>
              <a:fillRect l="0" t="-73162" r="0" b="-73162"/>
            </a:stretch>
          </a:blipFill>
        </p:spPr>
      </p:sp>
      <p:sp>
        <p:nvSpPr>
          <p:cNvPr name="TextBox 11" id="11"/>
          <p:cNvSpPr txBox="true"/>
          <p:nvPr/>
        </p:nvSpPr>
        <p:spPr>
          <a:xfrm rot="0">
            <a:off x="1776945" y="108712"/>
            <a:ext cx="12485710" cy="1744726"/>
          </a:xfrm>
          <a:prstGeom prst="rect">
            <a:avLst/>
          </a:prstGeom>
        </p:spPr>
        <p:txBody>
          <a:bodyPr anchor="t" rtlCol="false" tIns="0" lIns="0" bIns="0" rIns="0">
            <a:spAutoFit/>
          </a:bodyPr>
          <a:lstStyle/>
          <a:p>
            <a:pPr>
              <a:lnSpc>
                <a:spcPts val="6998"/>
              </a:lnSpc>
            </a:pPr>
            <a:r>
              <a:rPr lang="en-US" sz="4999">
                <a:solidFill>
                  <a:srgbClr val="FFFFFF"/>
                </a:solidFill>
                <a:latin typeface="Canva Sans Bold"/>
              </a:rPr>
              <a:t>Backslash  use in real example </a:t>
            </a:r>
            <a:r>
              <a:rPr lang="en-US" sz="4999">
                <a:solidFill>
                  <a:srgbClr val="FF3131"/>
                </a:solidFill>
                <a:latin typeface="Canva Sans Bold"/>
              </a:rPr>
              <a:t>‘</a:t>
            </a:r>
            <a:r>
              <a:rPr lang="en-US" sz="4999">
                <a:solidFill>
                  <a:srgbClr val="FFDE59"/>
                </a:solidFill>
                <a:latin typeface="Canva Sans Bold"/>
              </a:rPr>
              <a:t>\\</a:t>
            </a:r>
            <a:r>
              <a:rPr lang="en-US" sz="4999">
                <a:solidFill>
                  <a:srgbClr val="FF3131"/>
                </a:solidFill>
                <a:latin typeface="Canva Sans Bold"/>
              </a:rPr>
              <a:t>’</a:t>
            </a:r>
            <a:r>
              <a:rPr lang="en-US" sz="4999">
                <a:solidFill>
                  <a:srgbClr val="FFFFFF"/>
                </a:solidFill>
                <a:latin typeface="Canva Sans Bold"/>
              </a:rPr>
              <a:t> </a:t>
            </a:r>
          </a:p>
          <a:p>
            <a:pPr>
              <a:lnSpc>
                <a:spcPts val="6998"/>
              </a:lnSpc>
            </a:pPr>
          </a:p>
        </p:txBody>
      </p:sp>
      <p:grpSp>
        <p:nvGrpSpPr>
          <p:cNvPr name="Group 12" id="12"/>
          <p:cNvGrpSpPr/>
          <p:nvPr/>
        </p:nvGrpSpPr>
        <p:grpSpPr>
          <a:xfrm rot="0">
            <a:off x="567928" y="1365576"/>
            <a:ext cx="11132016" cy="2548764"/>
            <a:chOff x="0" y="0"/>
            <a:chExt cx="9536258" cy="2183402"/>
          </a:xfrm>
        </p:grpSpPr>
        <p:sp>
          <p:nvSpPr>
            <p:cNvPr name="Freeform 13" id="13"/>
            <p:cNvSpPr/>
            <p:nvPr/>
          </p:nvSpPr>
          <p:spPr>
            <a:xfrm flipH="false" flipV="false" rot="0">
              <a:off x="0" y="0"/>
              <a:ext cx="9536258" cy="2183402"/>
            </a:xfrm>
            <a:custGeom>
              <a:avLst/>
              <a:gdLst/>
              <a:ahLst/>
              <a:cxnLst/>
              <a:rect r="r" b="b" t="t" l="l"/>
              <a:pathLst>
                <a:path h="2183402" w="9536258">
                  <a:moveTo>
                    <a:pt x="9411798" y="2183402"/>
                  </a:moveTo>
                  <a:lnTo>
                    <a:pt x="124460" y="2183402"/>
                  </a:lnTo>
                  <a:cubicBezTo>
                    <a:pt x="55880" y="2183402"/>
                    <a:pt x="0" y="2127522"/>
                    <a:pt x="0" y="2058942"/>
                  </a:cubicBezTo>
                  <a:lnTo>
                    <a:pt x="0" y="124460"/>
                  </a:lnTo>
                  <a:cubicBezTo>
                    <a:pt x="0" y="55880"/>
                    <a:pt x="55880" y="0"/>
                    <a:pt x="124460" y="0"/>
                  </a:cubicBezTo>
                  <a:lnTo>
                    <a:pt x="9411798" y="0"/>
                  </a:lnTo>
                  <a:cubicBezTo>
                    <a:pt x="9480378" y="0"/>
                    <a:pt x="9536258" y="55880"/>
                    <a:pt x="9536258" y="124460"/>
                  </a:cubicBezTo>
                  <a:lnTo>
                    <a:pt x="9536258" y="2058942"/>
                  </a:lnTo>
                  <a:cubicBezTo>
                    <a:pt x="9536258" y="2127522"/>
                    <a:pt x="9480378" y="2183402"/>
                    <a:pt x="9411798" y="2183402"/>
                  </a:cubicBezTo>
                  <a:close/>
                </a:path>
              </a:pathLst>
            </a:custGeom>
            <a:solidFill>
              <a:srgbClr val="FFFF00"/>
            </a:solidFill>
          </p:spPr>
        </p:sp>
      </p:grpSp>
      <p:grpSp>
        <p:nvGrpSpPr>
          <p:cNvPr name="Group 14" id="14"/>
          <p:cNvGrpSpPr/>
          <p:nvPr/>
        </p:nvGrpSpPr>
        <p:grpSpPr>
          <a:xfrm rot="0">
            <a:off x="567928" y="4352925"/>
            <a:ext cx="11132016" cy="1121982"/>
            <a:chOff x="0" y="0"/>
            <a:chExt cx="9536258" cy="961147"/>
          </a:xfrm>
        </p:grpSpPr>
        <p:sp>
          <p:nvSpPr>
            <p:cNvPr name="Freeform 15" id="15"/>
            <p:cNvSpPr/>
            <p:nvPr/>
          </p:nvSpPr>
          <p:spPr>
            <a:xfrm flipH="false" flipV="false" rot="0">
              <a:off x="0" y="0"/>
              <a:ext cx="9536258" cy="961148"/>
            </a:xfrm>
            <a:custGeom>
              <a:avLst/>
              <a:gdLst/>
              <a:ahLst/>
              <a:cxnLst/>
              <a:rect r="r" b="b" t="t" l="l"/>
              <a:pathLst>
                <a:path h="961148" w="9536258">
                  <a:moveTo>
                    <a:pt x="9411798" y="961147"/>
                  </a:moveTo>
                  <a:lnTo>
                    <a:pt x="124460" y="961147"/>
                  </a:lnTo>
                  <a:cubicBezTo>
                    <a:pt x="55880" y="961147"/>
                    <a:pt x="0" y="905268"/>
                    <a:pt x="0" y="836687"/>
                  </a:cubicBezTo>
                  <a:lnTo>
                    <a:pt x="0" y="124460"/>
                  </a:lnTo>
                  <a:cubicBezTo>
                    <a:pt x="0" y="55880"/>
                    <a:pt x="55880" y="0"/>
                    <a:pt x="124460" y="0"/>
                  </a:cubicBezTo>
                  <a:lnTo>
                    <a:pt x="9411798" y="0"/>
                  </a:lnTo>
                  <a:cubicBezTo>
                    <a:pt x="9480378" y="0"/>
                    <a:pt x="9536258" y="55880"/>
                    <a:pt x="9536258" y="124460"/>
                  </a:cubicBezTo>
                  <a:lnTo>
                    <a:pt x="9536258" y="836688"/>
                  </a:lnTo>
                  <a:cubicBezTo>
                    <a:pt x="9536258" y="905268"/>
                    <a:pt x="9480378" y="961148"/>
                    <a:pt x="9411798" y="961148"/>
                  </a:cubicBezTo>
                  <a:close/>
                </a:path>
              </a:pathLst>
            </a:custGeom>
            <a:solidFill>
              <a:srgbClr val="FFFF00"/>
            </a:solidFill>
          </p:spPr>
        </p:sp>
      </p:grpSp>
      <p:sp>
        <p:nvSpPr>
          <p:cNvPr name="Freeform 16" id="16"/>
          <p:cNvSpPr/>
          <p:nvPr/>
        </p:nvSpPr>
        <p:spPr>
          <a:xfrm flipH="false" flipV="false" rot="0">
            <a:off x="0" y="-250355"/>
            <a:ext cx="1615931" cy="1615931"/>
          </a:xfrm>
          <a:custGeom>
            <a:avLst/>
            <a:gdLst/>
            <a:ahLst/>
            <a:cxnLst/>
            <a:rect r="r" b="b" t="t" l="l"/>
            <a:pathLst>
              <a:path h="1615931" w="1615931">
                <a:moveTo>
                  <a:pt x="0" y="0"/>
                </a:moveTo>
                <a:lnTo>
                  <a:pt x="1615931" y="0"/>
                </a:lnTo>
                <a:lnTo>
                  <a:pt x="1615931" y="1615931"/>
                </a:lnTo>
                <a:lnTo>
                  <a:pt x="0" y="1615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567928" y="5826080"/>
            <a:ext cx="9796335" cy="4050029"/>
          </a:xfrm>
          <a:prstGeom prst="rect">
            <a:avLst/>
          </a:prstGeom>
        </p:spPr>
        <p:txBody>
          <a:bodyPr anchor="t" rtlCol="false" tIns="0" lIns="0" bIns="0" rIns="0">
            <a:spAutoFit/>
          </a:bodyPr>
          <a:lstStyle/>
          <a:p>
            <a:pPr>
              <a:lnSpc>
                <a:spcPts val="4620"/>
              </a:lnSpc>
            </a:pPr>
            <a:r>
              <a:rPr lang="en-US" sz="3300">
                <a:solidFill>
                  <a:srgbClr val="FFFFFF"/>
                </a:solidFill>
                <a:latin typeface="Canva Sans Bold"/>
              </a:rPr>
              <a:t>In this example, the backslashes are used to escape special characters in the file path string. Without the backslashes, Python would interpret characters like \U, \U, \D, and \f as escape sequences. By using double backslashes (\\), we tell Python to treat them as literal backslashes in the string..</a:t>
            </a:r>
          </a:p>
        </p:txBody>
      </p:sp>
      <p:sp>
        <p:nvSpPr>
          <p:cNvPr name="TextBox 18" id="18"/>
          <p:cNvSpPr txBox="true"/>
          <p:nvPr/>
        </p:nvSpPr>
        <p:spPr>
          <a:xfrm rot="0">
            <a:off x="567928" y="1714317"/>
            <a:ext cx="12118556" cy="1873279"/>
          </a:xfrm>
          <a:prstGeom prst="rect">
            <a:avLst/>
          </a:prstGeom>
        </p:spPr>
        <p:txBody>
          <a:bodyPr anchor="t" rtlCol="false" tIns="0" lIns="0" bIns="0" rIns="0">
            <a:spAutoFit/>
          </a:bodyPr>
          <a:lstStyle/>
          <a:p>
            <a:pPr>
              <a:lnSpc>
                <a:spcPts val="3758"/>
              </a:lnSpc>
              <a:spcBef>
                <a:spcPct val="0"/>
              </a:spcBef>
            </a:pPr>
            <a:r>
              <a:rPr lang="en-US" sz="2684">
                <a:solidFill>
                  <a:srgbClr val="001524"/>
                </a:solidFill>
                <a:latin typeface="Canva Sans Bold"/>
              </a:rPr>
              <a:t># Using backslash in a file path</a:t>
            </a:r>
          </a:p>
          <a:p>
            <a:pPr>
              <a:lnSpc>
                <a:spcPts val="3758"/>
              </a:lnSpc>
              <a:spcBef>
                <a:spcPct val="0"/>
              </a:spcBef>
            </a:pPr>
          </a:p>
          <a:p>
            <a:pPr>
              <a:lnSpc>
                <a:spcPts val="3758"/>
              </a:lnSpc>
              <a:spcBef>
                <a:spcPct val="0"/>
              </a:spcBef>
            </a:pPr>
            <a:r>
              <a:rPr lang="en-US" sz="2684">
                <a:solidFill>
                  <a:srgbClr val="001524"/>
                </a:solidFill>
                <a:latin typeface="Canva Sans Bold"/>
              </a:rPr>
              <a:t>file_path = "C:\\Users\\Username\\Documents\\file.txt"</a:t>
            </a:r>
          </a:p>
          <a:p>
            <a:pPr>
              <a:lnSpc>
                <a:spcPts val="3758"/>
              </a:lnSpc>
              <a:spcBef>
                <a:spcPct val="0"/>
              </a:spcBef>
            </a:pPr>
            <a:r>
              <a:rPr lang="en-US" sz="2684">
                <a:solidFill>
                  <a:srgbClr val="001524"/>
                </a:solidFill>
                <a:latin typeface="Canva Sans Bold"/>
              </a:rPr>
              <a:t>print(file_path)</a:t>
            </a:r>
          </a:p>
        </p:txBody>
      </p:sp>
      <p:sp>
        <p:nvSpPr>
          <p:cNvPr name="TextBox 19" id="19"/>
          <p:cNvSpPr txBox="true"/>
          <p:nvPr/>
        </p:nvSpPr>
        <p:spPr>
          <a:xfrm rot="0">
            <a:off x="-3226861" y="4659072"/>
            <a:ext cx="14177523" cy="4648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Canva Sans Bold"/>
              </a:rPr>
              <a:t>C:\Users\Username\Documents\file.txt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550128" y="59843"/>
            <a:ext cx="3737872" cy="1937715"/>
            <a:chOff x="0" y="0"/>
            <a:chExt cx="984460" cy="510345"/>
          </a:xfrm>
        </p:grpSpPr>
        <p:sp>
          <p:nvSpPr>
            <p:cNvPr name="Freeform 4" id="4"/>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D9D9D9">
                <a:alpha val="52941"/>
              </a:srgbClr>
            </a:solidFill>
          </p:spPr>
        </p:sp>
        <p:sp>
          <p:nvSpPr>
            <p:cNvPr name="TextBox 5" id="5"/>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6" id="6"/>
          <p:cNvSpPr/>
          <p:nvPr/>
        </p:nvSpPr>
        <p:spPr>
          <a:xfrm flipH="false" flipV="false" rot="0">
            <a:off x="15003773" y="-386591"/>
            <a:ext cx="2830582" cy="2830582"/>
          </a:xfrm>
          <a:custGeom>
            <a:avLst/>
            <a:gdLst/>
            <a:ahLst/>
            <a:cxnLst/>
            <a:rect r="r" b="b" t="t" l="l"/>
            <a:pathLst>
              <a:path h="2830582" w="2830582">
                <a:moveTo>
                  <a:pt x="0" y="0"/>
                </a:moveTo>
                <a:lnTo>
                  <a:pt x="2830582" y="0"/>
                </a:lnTo>
                <a:lnTo>
                  <a:pt x="2830582" y="2830582"/>
                </a:lnTo>
                <a:lnTo>
                  <a:pt x="0" y="2830582"/>
                </a:lnTo>
                <a:lnTo>
                  <a:pt x="0" y="0"/>
                </a:lnTo>
                <a:close/>
              </a:path>
            </a:pathLst>
          </a:custGeom>
          <a:blipFill>
            <a:blip r:embed="rId4"/>
            <a:stretch>
              <a:fillRect l="0" t="0" r="0" b="0"/>
            </a:stretch>
          </a:blipFill>
        </p:spPr>
      </p:sp>
      <p:sp>
        <p:nvSpPr>
          <p:cNvPr name="Freeform 7" id="7"/>
          <p:cNvSpPr/>
          <p:nvPr/>
        </p:nvSpPr>
        <p:spPr>
          <a:xfrm flipH="false" flipV="false" rot="0">
            <a:off x="3342206" y="0"/>
            <a:ext cx="10854426" cy="7318631"/>
          </a:xfrm>
          <a:custGeom>
            <a:avLst/>
            <a:gdLst/>
            <a:ahLst/>
            <a:cxnLst/>
            <a:rect r="r" b="b" t="t" l="l"/>
            <a:pathLst>
              <a:path h="7318631" w="10854426">
                <a:moveTo>
                  <a:pt x="0" y="0"/>
                </a:moveTo>
                <a:lnTo>
                  <a:pt x="10854426" y="0"/>
                </a:lnTo>
                <a:lnTo>
                  <a:pt x="10854426" y="7318631"/>
                </a:lnTo>
                <a:lnTo>
                  <a:pt x="0" y="7318631"/>
                </a:lnTo>
                <a:lnTo>
                  <a:pt x="0" y="0"/>
                </a:lnTo>
                <a:close/>
              </a:path>
            </a:pathLst>
          </a:custGeom>
          <a:blipFill>
            <a:blip r:embed="rId5"/>
            <a:stretch>
              <a:fillRect l="-8392" t="0" r="-5405" b="-12447"/>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60594" y="-411480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2995040">
            <a:off x="1931175" y="449454"/>
            <a:ext cx="6835712" cy="8229600"/>
          </a:xfrm>
          <a:custGeom>
            <a:avLst/>
            <a:gdLst/>
            <a:ahLst/>
            <a:cxnLst/>
            <a:rect r="r" b="b" t="t" l="l"/>
            <a:pathLst>
              <a:path h="8229600" w="6835712">
                <a:moveTo>
                  <a:pt x="0" y="0"/>
                </a:moveTo>
                <a:lnTo>
                  <a:pt x="6835712" y="0"/>
                </a:lnTo>
                <a:lnTo>
                  <a:pt x="6835712" y="8229600"/>
                </a:lnTo>
                <a:lnTo>
                  <a:pt x="0" y="8229600"/>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1694205" y="6251080"/>
            <a:ext cx="6362509" cy="8229600"/>
          </a:xfrm>
          <a:custGeom>
            <a:avLst/>
            <a:gdLst/>
            <a:ahLst/>
            <a:cxnLst/>
            <a:rect r="r" b="b" t="t" l="l"/>
            <a:pathLst>
              <a:path h="8229600" w="6362509">
                <a:moveTo>
                  <a:pt x="0" y="0"/>
                </a:moveTo>
                <a:lnTo>
                  <a:pt x="6362510" y="0"/>
                </a:lnTo>
                <a:lnTo>
                  <a:pt x="6362510" y="8229600"/>
                </a:lnTo>
                <a:lnTo>
                  <a:pt x="0" y="8229600"/>
                </a:lnTo>
                <a:lnTo>
                  <a:pt x="0" y="0"/>
                </a:lnTo>
                <a:close/>
              </a:path>
            </a:pathLst>
          </a:custGeom>
          <a:blipFill>
            <a:blip r:embed="rId4">
              <a:alphaModFix amt="30000"/>
            </a:blip>
            <a:stretch>
              <a:fillRect l="0" t="0" r="0" b="0"/>
            </a:stretch>
          </a:blipFill>
        </p:spPr>
      </p:sp>
      <p:sp>
        <p:nvSpPr>
          <p:cNvPr name="Freeform 5" id="5"/>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550128" y="59843"/>
            <a:ext cx="3737872" cy="1937715"/>
            <a:chOff x="0" y="0"/>
            <a:chExt cx="984460" cy="510345"/>
          </a:xfrm>
        </p:grpSpPr>
        <p:sp>
          <p:nvSpPr>
            <p:cNvPr name="Freeform 7" id="7"/>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FFFFFF">
                <a:alpha val="52941"/>
              </a:srgbClr>
            </a:solidFill>
          </p:spPr>
        </p:sp>
        <p:sp>
          <p:nvSpPr>
            <p:cNvPr name="TextBox 8" id="8"/>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9" id="9"/>
          <p:cNvSpPr/>
          <p:nvPr/>
        </p:nvSpPr>
        <p:spPr>
          <a:xfrm flipH="false" flipV="false" rot="0">
            <a:off x="15003773" y="-386591"/>
            <a:ext cx="2830582" cy="2830582"/>
          </a:xfrm>
          <a:custGeom>
            <a:avLst/>
            <a:gdLst/>
            <a:ahLst/>
            <a:cxnLst/>
            <a:rect r="r" b="b" t="t" l="l"/>
            <a:pathLst>
              <a:path h="2830582" w="2830582">
                <a:moveTo>
                  <a:pt x="0" y="0"/>
                </a:moveTo>
                <a:lnTo>
                  <a:pt x="2830582" y="0"/>
                </a:lnTo>
                <a:lnTo>
                  <a:pt x="2830582" y="2830582"/>
                </a:lnTo>
                <a:lnTo>
                  <a:pt x="0" y="2830582"/>
                </a:lnTo>
                <a:lnTo>
                  <a:pt x="0" y="0"/>
                </a:lnTo>
                <a:close/>
              </a:path>
            </a:pathLst>
          </a:custGeom>
          <a:blipFill>
            <a:blip r:embed="rId7"/>
            <a:stretch>
              <a:fillRect l="0" t="0" r="0" b="0"/>
            </a:stretch>
          </a:blipFill>
        </p:spPr>
      </p:sp>
      <p:sp>
        <p:nvSpPr>
          <p:cNvPr name="Freeform 10" id="10"/>
          <p:cNvSpPr/>
          <p:nvPr/>
        </p:nvSpPr>
        <p:spPr>
          <a:xfrm flipH="false" flipV="false" rot="0">
            <a:off x="569872" y="4141608"/>
            <a:ext cx="1868936" cy="1868936"/>
          </a:xfrm>
          <a:custGeom>
            <a:avLst/>
            <a:gdLst/>
            <a:ahLst/>
            <a:cxnLst/>
            <a:rect r="r" b="b" t="t" l="l"/>
            <a:pathLst>
              <a:path h="1868936" w="1868936">
                <a:moveTo>
                  <a:pt x="0" y="0"/>
                </a:moveTo>
                <a:lnTo>
                  <a:pt x="1868935" y="0"/>
                </a:lnTo>
                <a:lnTo>
                  <a:pt x="1868935" y="1868936"/>
                </a:lnTo>
                <a:lnTo>
                  <a:pt x="0" y="18689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264141" y="632971"/>
            <a:ext cx="7543686" cy="1811020"/>
          </a:xfrm>
          <a:prstGeom prst="rect">
            <a:avLst/>
          </a:prstGeom>
        </p:spPr>
        <p:txBody>
          <a:bodyPr anchor="t" rtlCol="false" tIns="0" lIns="0" bIns="0" rIns="0">
            <a:spAutoFit/>
          </a:bodyPr>
          <a:lstStyle/>
          <a:p>
            <a:pPr algn="r">
              <a:lnSpc>
                <a:spcPts val="7279"/>
              </a:lnSpc>
            </a:pPr>
            <a:r>
              <a:rPr lang="en-US" sz="5199">
                <a:solidFill>
                  <a:srgbClr val="FFFFFF"/>
                </a:solidFill>
                <a:latin typeface="Canva Sans Bold"/>
              </a:rPr>
              <a:t>Agenda of the video:</a:t>
            </a:r>
          </a:p>
          <a:p>
            <a:pPr algn="r">
              <a:lnSpc>
                <a:spcPts val="7279"/>
              </a:lnSpc>
            </a:pPr>
          </a:p>
        </p:txBody>
      </p:sp>
      <p:sp>
        <p:nvSpPr>
          <p:cNvPr name="TextBox 12" id="12"/>
          <p:cNvSpPr txBox="true"/>
          <p:nvPr/>
        </p:nvSpPr>
        <p:spPr>
          <a:xfrm rot="0">
            <a:off x="2773150" y="2485974"/>
            <a:ext cx="12741700" cy="273494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Introduction to Escape character</a:t>
            </a:r>
          </a:p>
          <a:p>
            <a:pPr>
              <a:lnSpc>
                <a:spcPts val="7279"/>
              </a:lnSpc>
            </a:pPr>
          </a:p>
          <a:p>
            <a:pPr>
              <a:lnSpc>
                <a:spcPts val="7279"/>
              </a:lnSpc>
            </a:pPr>
            <a:r>
              <a:rPr lang="en-US" sz="5199">
                <a:solidFill>
                  <a:srgbClr val="FFFFFF"/>
                </a:solidFill>
                <a:latin typeface="Canva Sans Bold"/>
              </a:rPr>
              <a:t>Types of escape character in Python.</a:t>
            </a:r>
          </a:p>
        </p:txBody>
      </p:sp>
      <p:sp>
        <p:nvSpPr>
          <p:cNvPr name="Freeform 13" id="13"/>
          <p:cNvSpPr/>
          <p:nvPr/>
        </p:nvSpPr>
        <p:spPr>
          <a:xfrm flipH="false" flipV="false" rot="0">
            <a:off x="535293" y="1997557"/>
            <a:ext cx="1903515" cy="1903515"/>
          </a:xfrm>
          <a:custGeom>
            <a:avLst/>
            <a:gdLst/>
            <a:ahLst/>
            <a:cxnLst/>
            <a:rect r="r" b="b" t="t" l="l"/>
            <a:pathLst>
              <a:path h="1903515" w="1903515">
                <a:moveTo>
                  <a:pt x="0" y="0"/>
                </a:moveTo>
                <a:lnTo>
                  <a:pt x="1903514" y="0"/>
                </a:lnTo>
                <a:lnTo>
                  <a:pt x="1903514" y="1903515"/>
                </a:lnTo>
                <a:lnTo>
                  <a:pt x="0" y="19035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60594" y="-411480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2995040">
            <a:off x="580290" y="986536"/>
            <a:ext cx="6835712" cy="8229600"/>
          </a:xfrm>
          <a:custGeom>
            <a:avLst/>
            <a:gdLst/>
            <a:ahLst/>
            <a:cxnLst/>
            <a:rect r="r" b="b" t="t" l="l"/>
            <a:pathLst>
              <a:path h="8229600" w="6835712">
                <a:moveTo>
                  <a:pt x="0" y="0"/>
                </a:moveTo>
                <a:lnTo>
                  <a:pt x="6835712" y="0"/>
                </a:lnTo>
                <a:lnTo>
                  <a:pt x="6835712" y="8229600"/>
                </a:lnTo>
                <a:lnTo>
                  <a:pt x="0" y="8229600"/>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1694205" y="6251080"/>
            <a:ext cx="6362509" cy="8229600"/>
          </a:xfrm>
          <a:custGeom>
            <a:avLst/>
            <a:gdLst/>
            <a:ahLst/>
            <a:cxnLst/>
            <a:rect r="r" b="b" t="t" l="l"/>
            <a:pathLst>
              <a:path h="8229600" w="6362509">
                <a:moveTo>
                  <a:pt x="0" y="0"/>
                </a:moveTo>
                <a:lnTo>
                  <a:pt x="6362510" y="0"/>
                </a:lnTo>
                <a:lnTo>
                  <a:pt x="6362510" y="8229600"/>
                </a:lnTo>
                <a:lnTo>
                  <a:pt x="0" y="8229600"/>
                </a:lnTo>
                <a:lnTo>
                  <a:pt x="0" y="0"/>
                </a:lnTo>
                <a:close/>
              </a:path>
            </a:pathLst>
          </a:custGeom>
          <a:blipFill>
            <a:blip r:embed="rId4">
              <a:alphaModFix amt="30000"/>
            </a:blip>
            <a:stretch>
              <a:fillRect l="0" t="0" r="0" b="0"/>
            </a:stretch>
          </a:blipFill>
        </p:spPr>
      </p:sp>
      <p:sp>
        <p:nvSpPr>
          <p:cNvPr name="Freeform 5" id="5"/>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359524" y="355744"/>
            <a:ext cx="3737872" cy="1937715"/>
            <a:chOff x="0" y="0"/>
            <a:chExt cx="984460" cy="510345"/>
          </a:xfrm>
        </p:grpSpPr>
        <p:sp>
          <p:nvSpPr>
            <p:cNvPr name="Freeform 7" id="7"/>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D9D9D9">
                <a:alpha val="52941"/>
              </a:srgbClr>
            </a:solidFill>
          </p:spPr>
        </p:sp>
        <p:sp>
          <p:nvSpPr>
            <p:cNvPr name="TextBox 8" id="8"/>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9" id="9"/>
          <p:cNvSpPr/>
          <p:nvPr/>
        </p:nvSpPr>
        <p:spPr>
          <a:xfrm flipH="false" flipV="false" rot="0">
            <a:off x="813169" y="-90690"/>
            <a:ext cx="2830582" cy="2830582"/>
          </a:xfrm>
          <a:custGeom>
            <a:avLst/>
            <a:gdLst/>
            <a:ahLst/>
            <a:cxnLst/>
            <a:rect r="r" b="b" t="t" l="l"/>
            <a:pathLst>
              <a:path h="2830582" w="2830582">
                <a:moveTo>
                  <a:pt x="0" y="0"/>
                </a:moveTo>
                <a:lnTo>
                  <a:pt x="2830582" y="0"/>
                </a:lnTo>
                <a:lnTo>
                  <a:pt x="2830582" y="2830582"/>
                </a:lnTo>
                <a:lnTo>
                  <a:pt x="0" y="2830582"/>
                </a:lnTo>
                <a:lnTo>
                  <a:pt x="0" y="0"/>
                </a:lnTo>
                <a:close/>
              </a:path>
            </a:pathLst>
          </a:custGeom>
          <a:blipFill>
            <a:blip r:embed="rId7"/>
            <a:stretch>
              <a:fillRect l="0" t="0" r="0" b="0"/>
            </a:stretch>
          </a:blipFill>
        </p:spPr>
      </p:sp>
      <p:sp>
        <p:nvSpPr>
          <p:cNvPr name="Freeform 10" id="10"/>
          <p:cNvSpPr/>
          <p:nvPr/>
        </p:nvSpPr>
        <p:spPr>
          <a:xfrm flipH="true" flipV="false" rot="-5400000">
            <a:off x="3260325" y="1947774"/>
            <a:ext cx="1665946" cy="691368"/>
          </a:xfrm>
          <a:custGeom>
            <a:avLst/>
            <a:gdLst/>
            <a:ahLst/>
            <a:cxnLst/>
            <a:rect r="r" b="b" t="t" l="l"/>
            <a:pathLst>
              <a:path h="691368" w="1665946">
                <a:moveTo>
                  <a:pt x="1665946" y="0"/>
                </a:moveTo>
                <a:lnTo>
                  <a:pt x="0" y="0"/>
                </a:lnTo>
                <a:lnTo>
                  <a:pt x="0" y="691368"/>
                </a:lnTo>
                <a:lnTo>
                  <a:pt x="1665946" y="691368"/>
                </a:lnTo>
                <a:lnTo>
                  <a:pt x="1665946"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1" id="11"/>
          <p:cNvSpPr txBox="true"/>
          <p:nvPr/>
        </p:nvSpPr>
        <p:spPr>
          <a:xfrm rot="0">
            <a:off x="4542844" y="2503945"/>
            <a:ext cx="11471915" cy="3010535"/>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In Python, escape characters are special characters that are used to represent invisible characters or characters with special meanings in strings. They are represented by a backslash ( \ ) followed by another character. </a:t>
            </a:r>
          </a:p>
          <a:p>
            <a:pPr>
              <a:lnSpc>
                <a:spcPts val="7279"/>
              </a:lnSpc>
            </a:pPr>
          </a:p>
        </p:txBody>
      </p:sp>
      <p:sp>
        <p:nvSpPr>
          <p:cNvPr name="Freeform 12" id="12"/>
          <p:cNvSpPr/>
          <p:nvPr/>
        </p:nvSpPr>
        <p:spPr>
          <a:xfrm flipH="true" flipV="false" rot="-5400000">
            <a:off x="3144183" y="6449023"/>
            <a:ext cx="1707927" cy="708790"/>
          </a:xfrm>
          <a:custGeom>
            <a:avLst/>
            <a:gdLst/>
            <a:ahLst/>
            <a:cxnLst/>
            <a:rect r="r" b="b" t="t" l="l"/>
            <a:pathLst>
              <a:path h="708790" w="1707927">
                <a:moveTo>
                  <a:pt x="1707926" y="0"/>
                </a:moveTo>
                <a:lnTo>
                  <a:pt x="0" y="0"/>
                </a:lnTo>
                <a:lnTo>
                  <a:pt x="0" y="708790"/>
                </a:lnTo>
                <a:lnTo>
                  <a:pt x="1707926" y="708790"/>
                </a:lnTo>
                <a:lnTo>
                  <a:pt x="1707926"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13" id="13"/>
          <p:cNvGrpSpPr/>
          <p:nvPr/>
        </p:nvGrpSpPr>
        <p:grpSpPr>
          <a:xfrm rot="0">
            <a:off x="4542844" y="6534785"/>
            <a:ext cx="1505536" cy="1237644"/>
            <a:chOff x="0" y="0"/>
            <a:chExt cx="396520" cy="325964"/>
          </a:xfrm>
        </p:grpSpPr>
        <p:sp>
          <p:nvSpPr>
            <p:cNvPr name="Freeform 14" id="14"/>
            <p:cNvSpPr/>
            <p:nvPr/>
          </p:nvSpPr>
          <p:spPr>
            <a:xfrm flipH="false" flipV="false" rot="0">
              <a:off x="0" y="0"/>
              <a:ext cx="396520" cy="325964"/>
            </a:xfrm>
            <a:custGeom>
              <a:avLst/>
              <a:gdLst/>
              <a:ahLst/>
              <a:cxnLst/>
              <a:rect r="r" b="b" t="t" l="l"/>
              <a:pathLst>
                <a:path h="325964" w="396520">
                  <a:moveTo>
                    <a:pt x="162982" y="0"/>
                  </a:moveTo>
                  <a:lnTo>
                    <a:pt x="233538" y="0"/>
                  </a:lnTo>
                  <a:cubicBezTo>
                    <a:pt x="276763" y="0"/>
                    <a:pt x="318218" y="17171"/>
                    <a:pt x="348783" y="47736"/>
                  </a:cubicBezTo>
                  <a:cubicBezTo>
                    <a:pt x="379348" y="78301"/>
                    <a:pt x="396520" y="119756"/>
                    <a:pt x="396520" y="162982"/>
                  </a:cubicBezTo>
                  <a:lnTo>
                    <a:pt x="396520" y="162982"/>
                  </a:lnTo>
                  <a:cubicBezTo>
                    <a:pt x="396520" y="252994"/>
                    <a:pt x="323550" y="325964"/>
                    <a:pt x="233538" y="325964"/>
                  </a:cubicBezTo>
                  <a:lnTo>
                    <a:pt x="162982" y="325964"/>
                  </a:lnTo>
                  <a:cubicBezTo>
                    <a:pt x="119756" y="325964"/>
                    <a:pt x="78301" y="308792"/>
                    <a:pt x="47736" y="278227"/>
                  </a:cubicBezTo>
                  <a:cubicBezTo>
                    <a:pt x="17171" y="247662"/>
                    <a:pt x="0" y="206207"/>
                    <a:pt x="0" y="162982"/>
                  </a:cubicBezTo>
                  <a:lnTo>
                    <a:pt x="0" y="162982"/>
                  </a:lnTo>
                  <a:cubicBezTo>
                    <a:pt x="0" y="119756"/>
                    <a:pt x="17171" y="78301"/>
                    <a:pt x="47736" y="47736"/>
                  </a:cubicBezTo>
                  <a:cubicBezTo>
                    <a:pt x="78301" y="17171"/>
                    <a:pt x="119756" y="0"/>
                    <a:pt x="162982" y="0"/>
                  </a:cubicBezTo>
                  <a:close/>
                </a:path>
              </a:pathLst>
            </a:custGeom>
            <a:solidFill>
              <a:srgbClr val="FFFF00"/>
            </a:solidFill>
          </p:spPr>
        </p:sp>
        <p:sp>
          <p:nvSpPr>
            <p:cNvPr name="TextBox 15" id="15"/>
            <p:cNvSpPr txBox="true"/>
            <p:nvPr/>
          </p:nvSpPr>
          <p:spPr>
            <a:xfrm>
              <a:off x="0" y="-38100"/>
              <a:ext cx="396520" cy="364064"/>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a:t>
              </a:r>
            </a:p>
          </p:txBody>
        </p:sp>
      </p:grpSp>
      <p:sp>
        <p:nvSpPr>
          <p:cNvPr name="TextBox 16" id="16"/>
          <p:cNvSpPr txBox="true"/>
          <p:nvPr/>
        </p:nvSpPr>
        <p:spPr>
          <a:xfrm rot="0">
            <a:off x="4567569" y="1229351"/>
            <a:ext cx="10668238"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Introduction to Escape character</a:t>
            </a:r>
          </a:p>
        </p:txBody>
      </p:sp>
      <p:grpSp>
        <p:nvGrpSpPr>
          <p:cNvPr name="Group 17" id="17"/>
          <p:cNvGrpSpPr/>
          <p:nvPr/>
        </p:nvGrpSpPr>
        <p:grpSpPr>
          <a:xfrm rot="0">
            <a:off x="9055888" y="6534785"/>
            <a:ext cx="1376145" cy="1237644"/>
            <a:chOff x="0" y="0"/>
            <a:chExt cx="362441" cy="325964"/>
          </a:xfrm>
        </p:grpSpPr>
        <p:sp>
          <p:nvSpPr>
            <p:cNvPr name="Freeform 18" id="18"/>
            <p:cNvSpPr/>
            <p:nvPr/>
          </p:nvSpPr>
          <p:spPr>
            <a:xfrm flipH="false" flipV="false" rot="0">
              <a:off x="0" y="0"/>
              <a:ext cx="362441" cy="325964"/>
            </a:xfrm>
            <a:custGeom>
              <a:avLst/>
              <a:gdLst/>
              <a:ahLst/>
              <a:cxnLst/>
              <a:rect r="r" b="b" t="t" l="l"/>
              <a:pathLst>
                <a:path h="325964" w="362441">
                  <a:moveTo>
                    <a:pt x="162982" y="0"/>
                  </a:moveTo>
                  <a:lnTo>
                    <a:pt x="199460" y="0"/>
                  </a:lnTo>
                  <a:cubicBezTo>
                    <a:pt x="242685" y="0"/>
                    <a:pt x="284140" y="17171"/>
                    <a:pt x="314705" y="47736"/>
                  </a:cubicBezTo>
                  <a:cubicBezTo>
                    <a:pt x="345270" y="78301"/>
                    <a:pt x="362441" y="119756"/>
                    <a:pt x="362441" y="162982"/>
                  </a:cubicBezTo>
                  <a:lnTo>
                    <a:pt x="362441" y="162982"/>
                  </a:lnTo>
                  <a:cubicBezTo>
                    <a:pt x="362441" y="252994"/>
                    <a:pt x="289472" y="325964"/>
                    <a:pt x="199460" y="325964"/>
                  </a:cubicBezTo>
                  <a:lnTo>
                    <a:pt x="162982" y="325964"/>
                  </a:lnTo>
                  <a:cubicBezTo>
                    <a:pt x="119756" y="325964"/>
                    <a:pt x="78301" y="308792"/>
                    <a:pt x="47736" y="278227"/>
                  </a:cubicBezTo>
                  <a:cubicBezTo>
                    <a:pt x="17171" y="247662"/>
                    <a:pt x="0" y="206207"/>
                    <a:pt x="0" y="162982"/>
                  </a:cubicBezTo>
                  <a:lnTo>
                    <a:pt x="0" y="162982"/>
                  </a:lnTo>
                  <a:cubicBezTo>
                    <a:pt x="0" y="119756"/>
                    <a:pt x="17171" y="78301"/>
                    <a:pt x="47736" y="47736"/>
                  </a:cubicBezTo>
                  <a:cubicBezTo>
                    <a:pt x="78301" y="17171"/>
                    <a:pt x="119756" y="0"/>
                    <a:pt x="162982" y="0"/>
                  </a:cubicBezTo>
                  <a:close/>
                </a:path>
              </a:pathLst>
            </a:custGeom>
            <a:solidFill>
              <a:srgbClr val="FFFF00"/>
            </a:solidFill>
          </p:spPr>
        </p:sp>
        <p:sp>
          <p:nvSpPr>
            <p:cNvPr name="TextBox 19" id="19"/>
            <p:cNvSpPr txBox="true"/>
            <p:nvPr/>
          </p:nvSpPr>
          <p:spPr>
            <a:xfrm>
              <a:off x="0" y="-38100"/>
              <a:ext cx="362441" cy="364064"/>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\n</a:t>
              </a:r>
            </a:p>
          </p:txBody>
        </p:sp>
      </p:grpSp>
      <p:grpSp>
        <p:nvGrpSpPr>
          <p:cNvPr name="Group 20" id="20"/>
          <p:cNvGrpSpPr/>
          <p:nvPr/>
        </p:nvGrpSpPr>
        <p:grpSpPr>
          <a:xfrm rot="0">
            <a:off x="4567569" y="8220104"/>
            <a:ext cx="1501605" cy="1237644"/>
            <a:chOff x="0" y="0"/>
            <a:chExt cx="395485" cy="325964"/>
          </a:xfrm>
        </p:grpSpPr>
        <p:sp>
          <p:nvSpPr>
            <p:cNvPr name="Freeform 21" id="21"/>
            <p:cNvSpPr/>
            <p:nvPr/>
          </p:nvSpPr>
          <p:spPr>
            <a:xfrm flipH="false" flipV="false" rot="0">
              <a:off x="0" y="0"/>
              <a:ext cx="395485" cy="325964"/>
            </a:xfrm>
            <a:custGeom>
              <a:avLst/>
              <a:gdLst/>
              <a:ahLst/>
              <a:cxnLst/>
              <a:rect r="r" b="b" t="t" l="l"/>
              <a:pathLst>
                <a:path h="325964" w="395485">
                  <a:moveTo>
                    <a:pt x="162982" y="0"/>
                  </a:moveTo>
                  <a:lnTo>
                    <a:pt x="232503" y="0"/>
                  </a:lnTo>
                  <a:cubicBezTo>
                    <a:pt x="322515" y="0"/>
                    <a:pt x="395485" y="72969"/>
                    <a:pt x="395485" y="162982"/>
                  </a:cubicBezTo>
                  <a:lnTo>
                    <a:pt x="395485" y="162982"/>
                  </a:lnTo>
                  <a:cubicBezTo>
                    <a:pt x="395485" y="206207"/>
                    <a:pt x="378313" y="247662"/>
                    <a:pt x="347748" y="278227"/>
                  </a:cubicBezTo>
                  <a:cubicBezTo>
                    <a:pt x="317183" y="308792"/>
                    <a:pt x="275728" y="325964"/>
                    <a:pt x="232503" y="325964"/>
                  </a:cubicBezTo>
                  <a:lnTo>
                    <a:pt x="162982" y="325964"/>
                  </a:lnTo>
                  <a:cubicBezTo>
                    <a:pt x="119756" y="325964"/>
                    <a:pt x="78301" y="308792"/>
                    <a:pt x="47736" y="278227"/>
                  </a:cubicBezTo>
                  <a:cubicBezTo>
                    <a:pt x="17171" y="247662"/>
                    <a:pt x="0" y="206207"/>
                    <a:pt x="0" y="162982"/>
                  </a:cubicBezTo>
                  <a:lnTo>
                    <a:pt x="0" y="162982"/>
                  </a:lnTo>
                  <a:cubicBezTo>
                    <a:pt x="0" y="119756"/>
                    <a:pt x="17171" y="78301"/>
                    <a:pt x="47736" y="47736"/>
                  </a:cubicBezTo>
                  <a:cubicBezTo>
                    <a:pt x="78301" y="17171"/>
                    <a:pt x="119756" y="0"/>
                    <a:pt x="162982" y="0"/>
                  </a:cubicBezTo>
                  <a:close/>
                </a:path>
              </a:pathLst>
            </a:custGeom>
            <a:solidFill>
              <a:srgbClr val="FFFF00"/>
            </a:solidFill>
          </p:spPr>
        </p:sp>
        <p:sp>
          <p:nvSpPr>
            <p:cNvPr name="TextBox 22" id="22"/>
            <p:cNvSpPr txBox="true"/>
            <p:nvPr/>
          </p:nvSpPr>
          <p:spPr>
            <a:xfrm>
              <a:off x="0" y="-38100"/>
              <a:ext cx="395485" cy="364064"/>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\r</a:t>
              </a:r>
            </a:p>
            <a:p>
              <a:pPr algn="ctr">
                <a:lnSpc>
                  <a:spcPts val="2659"/>
                </a:lnSpc>
              </a:pPr>
            </a:p>
          </p:txBody>
        </p:sp>
      </p:grpSp>
      <p:grpSp>
        <p:nvGrpSpPr>
          <p:cNvPr name="Group 23" id="23"/>
          <p:cNvGrpSpPr/>
          <p:nvPr/>
        </p:nvGrpSpPr>
        <p:grpSpPr>
          <a:xfrm rot="0">
            <a:off x="10898087" y="6419738"/>
            <a:ext cx="1376145" cy="1237644"/>
            <a:chOff x="0" y="0"/>
            <a:chExt cx="362441" cy="325964"/>
          </a:xfrm>
        </p:grpSpPr>
        <p:sp>
          <p:nvSpPr>
            <p:cNvPr name="Freeform 24" id="24"/>
            <p:cNvSpPr/>
            <p:nvPr/>
          </p:nvSpPr>
          <p:spPr>
            <a:xfrm flipH="false" flipV="false" rot="0">
              <a:off x="0" y="0"/>
              <a:ext cx="362441" cy="325964"/>
            </a:xfrm>
            <a:custGeom>
              <a:avLst/>
              <a:gdLst/>
              <a:ahLst/>
              <a:cxnLst/>
              <a:rect r="r" b="b" t="t" l="l"/>
              <a:pathLst>
                <a:path h="325964" w="362441">
                  <a:moveTo>
                    <a:pt x="162982" y="0"/>
                  </a:moveTo>
                  <a:lnTo>
                    <a:pt x="199460" y="0"/>
                  </a:lnTo>
                  <a:cubicBezTo>
                    <a:pt x="242685" y="0"/>
                    <a:pt x="284140" y="17171"/>
                    <a:pt x="314705" y="47736"/>
                  </a:cubicBezTo>
                  <a:cubicBezTo>
                    <a:pt x="345270" y="78301"/>
                    <a:pt x="362441" y="119756"/>
                    <a:pt x="362441" y="162982"/>
                  </a:cubicBezTo>
                  <a:lnTo>
                    <a:pt x="362441" y="162982"/>
                  </a:lnTo>
                  <a:cubicBezTo>
                    <a:pt x="362441" y="252994"/>
                    <a:pt x="289472" y="325964"/>
                    <a:pt x="199460" y="325964"/>
                  </a:cubicBezTo>
                  <a:lnTo>
                    <a:pt x="162982" y="325964"/>
                  </a:lnTo>
                  <a:cubicBezTo>
                    <a:pt x="119756" y="325964"/>
                    <a:pt x="78301" y="308792"/>
                    <a:pt x="47736" y="278227"/>
                  </a:cubicBezTo>
                  <a:cubicBezTo>
                    <a:pt x="17171" y="247662"/>
                    <a:pt x="0" y="206207"/>
                    <a:pt x="0" y="162982"/>
                  </a:cubicBezTo>
                  <a:lnTo>
                    <a:pt x="0" y="162982"/>
                  </a:lnTo>
                  <a:cubicBezTo>
                    <a:pt x="0" y="119756"/>
                    <a:pt x="17171" y="78301"/>
                    <a:pt x="47736" y="47736"/>
                  </a:cubicBezTo>
                  <a:cubicBezTo>
                    <a:pt x="78301" y="17171"/>
                    <a:pt x="119756" y="0"/>
                    <a:pt x="162982" y="0"/>
                  </a:cubicBezTo>
                  <a:close/>
                </a:path>
              </a:pathLst>
            </a:custGeom>
            <a:solidFill>
              <a:srgbClr val="FFFF00"/>
            </a:solidFill>
          </p:spPr>
        </p:sp>
        <p:sp>
          <p:nvSpPr>
            <p:cNvPr name="TextBox 25" id="25"/>
            <p:cNvSpPr txBox="true"/>
            <p:nvPr/>
          </p:nvSpPr>
          <p:spPr>
            <a:xfrm>
              <a:off x="0" y="-38100"/>
              <a:ext cx="362441" cy="364064"/>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\t</a:t>
              </a:r>
            </a:p>
          </p:txBody>
        </p:sp>
      </p:grpSp>
      <p:grpSp>
        <p:nvGrpSpPr>
          <p:cNvPr name="Group 26" id="26"/>
          <p:cNvGrpSpPr/>
          <p:nvPr/>
        </p:nvGrpSpPr>
        <p:grpSpPr>
          <a:xfrm rot="0">
            <a:off x="7052400" y="8220104"/>
            <a:ext cx="1376145" cy="1237644"/>
            <a:chOff x="0" y="0"/>
            <a:chExt cx="362441" cy="325964"/>
          </a:xfrm>
        </p:grpSpPr>
        <p:sp>
          <p:nvSpPr>
            <p:cNvPr name="Freeform 27" id="27"/>
            <p:cNvSpPr/>
            <p:nvPr/>
          </p:nvSpPr>
          <p:spPr>
            <a:xfrm flipH="false" flipV="false" rot="0">
              <a:off x="0" y="0"/>
              <a:ext cx="362441" cy="325964"/>
            </a:xfrm>
            <a:custGeom>
              <a:avLst/>
              <a:gdLst/>
              <a:ahLst/>
              <a:cxnLst/>
              <a:rect r="r" b="b" t="t" l="l"/>
              <a:pathLst>
                <a:path h="325964" w="362441">
                  <a:moveTo>
                    <a:pt x="162982" y="0"/>
                  </a:moveTo>
                  <a:lnTo>
                    <a:pt x="199460" y="0"/>
                  </a:lnTo>
                  <a:cubicBezTo>
                    <a:pt x="242685" y="0"/>
                    <a:pt x="284140" y="17171"/>
                    <a:pt x="314705" y="47736"/>
                  </a:cubicBezTo>
                  <a:cubicBezTo>
                    <a:pt x="345270" y="78301"/>
                    <a:pt x="362441" y="119756"/>
                    <a:pt x="362441" y="162982"/>
                  </a:cubicBezTo>
                  <a:lnTo>
                    <a:pt x="362441" y="162982"/>
                  </a:lnTo>
                  <a:cubicBezTo>
                    <a:pt x="362441" y="252994"/>
                    <a:pt x="289472" y="325964"/>
                    <a:pt x="199460" y="325964"/>
                  </a:cubicBezTo>
                  <a:lnTo>
                    <a:pt x="162982" y="325964"/>
                  </a:lnTo>
                  <a:cubicBezTo>
                    <a:pt x="119756" y="325964"/>
                    <a:pt x="78301" y="308792"/>
                    <a:pt x="47736" y="278227"/>
                  </a:cubicBezTo>
                  <a:cubicBezTo>
                    <a:pt x="17171" y="247662"/>
                    <a:pt x="0" y="206207"/>
                    <a:pt x="0" y="162982"/>
                  </a:cubicBezTo>
                  <a:lnTo>
                    <a:pt x="0" y="162982"/>
                  </a:lnTo>
                  <a:cubicBezTo>
                    <a:pt x="0" y="119756"/>
                    <a:pt x="17171" y="78301"/>
                    <a:pt x="47736" y="47736"/>
                  </a:cubicBezTo>
                  <a:cubicBezTo>
                    <a:pt x="78301" y="17171"/>
                    <a:pt x="119756" y="0"/>
                    <a:pt x="162982" y="0"/>
                  </a:cubicBezTo>
                  <a:close/>
                </a:path>
              </a:pathLst>
            </a:custGeom>
            <a:solidFill>
              <a:srgbClr val="FFFF00"/>
            </a:solidFill>
          </p:spPr>
        </p:sp>
        <p:sp>
          <p:nvSpPr>
            <p:cNvPr name="TextBox 28" id="28"/>
            <p:cNvSpPr txBox="true"/>
            <p:nvPr/>
          </p:nvSpPr>
          <p:spPr>
            <a:xfrm>
              <a:off x="0" y="-38100"/>
              <a:ext cx="362441" cy="364064"/>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\b</a:t>
              </a:r>
            </a:p>
          </p:txBody>
        </p:sp>
      </p:grpSp>
      <p:grpSp>
        <p:nvGrpSpPr>
          <p:cNvPr name="Group 29" id="29"/>
          <p:cNvGrpSpPr/>
          <p:nvPr/>
        </p:nvGrpSpPr>
        <p:grpSpPr>
          <a:xfrm rot="0">
            <a:off x="9055888" y="8305829"/>
            <a:ext cx="1473992" cy="1237644"/>
            <a:chOff x="0" y="0"/>
            <a:chExt cx="388212" cy="325964"/>
          </a:xfrm>
        </p:grpSpPr>
        <p:sp>
          <p:nvSpPr>
            <p:cNvPr name="Freeform 30" id="30"/>
            <p:cNvSpPr/>
            <p:nvPr/>
          </p:nvSpPr>
          <p:spPr>
            <a:xfrm flipH="false" flipV="false" rot="0">
              <a:off x="0" y="0"/>
              <a:ext cx="388212" cy="325964"/>
            </a:xfrm>
            <a:custGeom>
              <a:avLst/>
              <a:gdLst/>
              <a:ahLst/>
              <a:cxnLst/>
              <a:rect r="r" b="b" t="t" l="l"/>
              <a:pathLst>
                <a:path h="325964" w="388212">
                  <a:moveTo>
                    <a:pt x="162982" y="0"/>
                  </a:moveTo>
                  <a:lnTo>
                    <a:pt x="225230" y="0"/>
                  </a:lnTo>
                  <a:cubicBezTo>
                    <a:pt x="315242" y="0"/>
                    <a:pt x="388212" y="72969"/>
                    <a:pt x="388212" y="162982"/>
                  </a:cubicBezTo>
                  <a:lnTo>
                    <a:pt x="388212" y="162982"/>
                  </a:lnTo>
                  <a:cubicBezTo>
                    <a:pt x="388212" y="206207"/>
                    <a:pt x="371041" y="247662"/>
                    <a:pt x="340475" y="278227"/>
                  </a:cubicBezTo>
                  <a:cubicBezTo>
                    <a:pt x="309910" y="308792"/>
                    <a:pt x="268455" y="325964"/>
                    <a:pt x="225230" y="325964"/>
                  </a:cubicBezTo>
                  <a:lnTo>
                    <a:pt x="162982" y="325964"/>
                  </a:lnTo>
                  <a:cubicBezTo>
                    <a:pt x="119756" y="325964"/>
                    <a:pt x="78301" y="308792"/>
                    <a:pt x="47736" y="278227"/>
                  </a:cubicBezTo>
                  <a:cubicBezTo>
                    <a:pt x="17171" y="247662"/>
                    <a:pt x="0" y="206207"/>
                    <a:pt x="0" y="162982"/>
                  </a:cubicBezTo>
                  <a:lnTo>
                    <a:pt x="0" y="162982"/>
                  </a:lnTo>
                  <a:cubicBezTo>
                    <a:pt x="0" y="119756"/>
                    <a:pt x="17171" y="78301"/>
                    <a:pt x="47736" y="47736"/>
                  </a:cubicBezTo>
                  <a:cubicBezTo>
                    <a:pt x="78301" y="17171"/>
                    <a:pt x="119756" y="0"/>
                    <a:pt x="162982" y="0"/>
                  </a:cubicBezTo>
                  <a:close/>
                </a:path>
              </a:pathLst>
            </a:custGeom>
            <a:solidFill>
              <a:srgbClr val="FFFF00"/>
            </a:solidFill>
          </p:spPr>
        </p:sp>
        <p:sp>
          <p:nvSpPr>
            <p:cNvPr name="TextBox 31" id="31"/>
            <p:cNvSpPr txBox="true"/>
            <p:nvPr/>
          </p:nvSpPr>
          <p:spPr>
            <a:xfrm>
              <a:off x="0" y="-38100"/>
              <a:ext cx="388212" cy="364064"/>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a:t>
              </a:r>
            </a:p>
          </p:txBody>
        </p:sp>
      </p:grpSp>
      <p:sp>
        <p:nvSpPr>
          <p:cNvPr name="TextBox 32" id="32"/>
          <p:cNvSpPr txBox="true"/>
          <p:nvPr/>
        </p:nvSpPr>
        <p:spPr>
          <a:xfrm rot="0">
            <a:off x="4567569" y="5323980"/>
            <a:ext cx="6579870" cy="679450"/>
          </a:xfrm>
          <a:prstGeom prst="rect">
            <a:avLst/>
          </a:prstGeom>
        </p:spPr>
        <p:txBody>
          <a:bodyPr anchor="t" rtlCol="false" tIns="0" lIns="0" bIns="0" rIns="0">
            <a:spAutoFit/>
          </a:bodyPr>
          <a:lstStyle/>
          <a:p>
            <a:pPr>
              <a:lnSpc>
                <a:spcPts val="5599"/>
              </a:lnSpc>
            </a:pPr>
            <a:r>
              <a:rPr lang="en-US" sz="3999">
                <a:solidFill>
                  <a:srgbClr val="0BC39C"/>
                </a:solidFill>
                <a:latin typeface="Canva Sans Bold"/>
              </a:rPr>
              <a:t>Types of Escape Character</a:t>
            </a:r>
          </a:p>
        </p:txBody>
      </p:sp>
      <p:sp>
        <p:nvSpPr>
          <p:cNvPr name="Freeform 33" id="33"/>
          <p:cNvSpPr/>
          <p:nvPr/>
        </p:nvSpPr>
        <p:spPr>
          <a:xfrm flipH="false" flipV="false" rot="2995040">
            <a:off x="13545339" y="986536"/>
            <a:ext cx="6835711" cy="8229600"/>
          </a:xfrm>
          <a:custGeom>
            <a:avLst/>
            <a:gdLst/>
            <a:ahLst/>
            <a:cxnLst/>
            <a:rect r="r" b="b" t="t" l="l"/>
            <a:pathLst>
              <a:path h="8229600" w="6835711">
                <a:moveTo>
                  <a:pt x="0" y="0"/>
                </a:moveTo>
                <a:lnTo>
                  <a:pt x="6835711" y="0"/>
                </a:lnTo>
                <a:lnTo>
                  <a:pt x="6835711" y="8229600"/>
                </a:lnTo>
                <a:lnTo>
                  <a:pt x="0" y="8229600"/>
                </a:lnTo>
                <a:lnTo>
                  <a:pt x="0" y="0"/>
                </a:lnTo>
                <a:close/>
              </a:path>
            </a:pathLst>
          </a:custGeom>
          <a:blipFill>
            <a:blip r:embed="rId3">
              <a:alphaModFix amt="30000"/>
            </a:blip>
            <a:stretch>
              <a:fillRect l="0" t="0" r="0" b="0"/>
            </a:stretch>
          </a:blipFill>
        </p:spPr>
      </p:sp>
      <p:grpSp>
        <p:nvGrpSpPr>
          <p:cNvPr name="Group 34" id="34"/>
          <p:cNvGrpSpPr/>
          <p:nvPr/>
        </p:nvGrpSpPr>
        <p:grpSpPr>
          <a:xfrm rot="0">
            <a:off x="6864062" y="6492945"/>
            <a:ext cx="1376145" cy="1237644"/>
            <a:chOff x="0" y="0"/>
            <a:chExt cx="362441" cy="325964"/>
          </a:xfrm>
        </p:grpSpPr>
        <p:sp>
          <p:nvSpPr>
            <p:cNvPr name="Freeform 35" id="35"/>
            <p:cNvSpPr/>
            <p:nvPr/>
          </p:nvSpPr>
          <p:spPr>
            <a:xfrm flipH="false" flipV="false" rot="0">
              <a:off x="0" y="0"/>
              <a:ext cx="362441" cy="325964"/>
            </a:xfrm>
            <a:custGeom>
              <a:avLst/>
              <a:gdLst/>
              <a:ahLst/>
              <a:cxnLst/>
              <a:rect r="r" b="b" t="t" l="l"/>
              <a:pathLst>
                <a:path h="325964" w="362441">
                  <a:moveTo>
                    <a:pt x="162982" y="0"/>
                  </a:moveTo>
                  <a:lnTo>
                    <a:pt x="199460" y="0"/>
                  </a:lnTo>
                  <a:cubicBezTo>
                    <a:pt x="242685" y="0"/>
                    <a:pt x="284140" y="17171"/>
                    <a:pt x="314705" y="47736"/>
                  </a:cubicBezTo>
                  <a:cubicBezTo>
                    <a:pt x="345270" y="78301"/>
                    <a:pt x="362441" y="119756"/>
                    <a:pt x="362441" y="162982"/>
                  </a:cubicBezTo>
                  <a:lnTo>
                    <a:pt x="362441" y="162982"/>
                  </a:lnTo>
                  <a:cubicBezTo>
                    <a:pt x="362441" y="252994"/>
                    <a:pt x="289472" y="325964"/>
                    <a:pt x="199460" y="325964"/>
                  </a:cubicBezTo>
                  <a:lnTo>
                    <a:pt x="162982" y="325964"/>
                  </a:lnTo>
                  <a:cubicBezTo>
                    <a:pt x="119756" y="325964"/>
                    <a:pt x="78301" y="308792"/>
                    <a:pt x="47736" y="278227"/>
                  </a:cubicBezTo>
                  <a:cubicBezTo>
                    <a:pt x="17171" y="247662"/>
                    <a:pt x="0" y="206207"/>
                    <a:pt x="0" y="162982"/>
                  </a:cubicBezTo>
                  <a:lnTo>
                    <a:pt x="0" y="162982"/>
                  </a:lnTo>
                  <a:cubicBezTo>
                    <a:pt x="0" y="119756"/>
                    <a:pt x="17171" y="78301"/>
                    <a:pt x="47736" y="47736"/>
                  </a:cubicBezTo>
                  <a:cubicBezTo>
                    <a:pt x="78301" y="17171"/>
                    <a:pt x="119756" y="0"/>
                    <a:pt x="162982" y="0"/>
                  </a:cubicBezTo>
                  <a:close/>
                </a:path>
              </a:pathLst>
            </a:custGeom>
            <a:solidFill>
              <a:srgbClr val="FFFF00"/>
            </a:solidFill>
          </p:spPr>
        </p:sp>
        <p:sp>
          <p:nvSpPr>
            <p:cNvPr name="TextBox 36" id="36"/>
            <p:cNvSpPr txBox="true"/>
            <p:nvPr/>
          </p:nvSpPr>
          <p:spPr>
            <a:xfrm>
              <a:off x="0" y="-38100"/>
              <a:ext cx="362441" cy="364064"/>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60594" y="-411480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550128" y="-90690"/>
            <a:ext cx="3737872" cy="1937715"/>
            <a:chOff x="0" y="0"/>
            <a:chExt cx="984460" cy="510345"/>
          </a:xfrm>
        </p:grpSpPr>
        <p:sp>
          <p:nvSpPr>
            <p:cNvPr name="Freeform 5" id="5"/>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D9D9D9">
                <a:alpha val="52941"/>
              </a:srgbClr>
            </a:solidFill>
          </p:spPr>
        </p:sp>
        <p:sp>
          <p:nvSpPr>
            <p:cNvPr name="TextBox 6" id="6"/>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7" id="7"/>
          <p:cNvSpPr/>
          <p:nvPr/>
        </p:nvSpPr>
        <p:spPr>
          <a:xfrm flipH="false" flipV="false" rot="0">
            <a:off x="14840001" y="-537124"/>
            <a:ext cx="2830582" cy="2830582"/>
          </a:xfrm>
          <a:custGeom>
            <a:avLst/>
            <a:gdLst/>
            <a:ahLst/>
            <a:cxnLst/>
            <a:rect r="r" b="b" t="t" l="l"/>
            <a:pathLst>
              <a:path h="2830582" w="2830582">
                <a:moveTo>
                  <a:pt x="0" y="0"/>
                </a:moveTo>
                <a:lnTo>
                  <a:pt x="2830583" y="0"/>
                </a:lnTo>
                <a:lnTo>
                  <a:pt x="2830583" y="2830582"/>
                </a:lnTo>
                <a:lnTo>
                  <a:pt x="0" y="2830582"/>
                </a:lnTo>
                <a:lnTo>
                  <a:pt x="0" y="0"/>
                </a:lnTo>
                <a:close/>
              </a:path>
            </a:pathLst>
          </a:custGeom>
          <a:blipFill>
            <a:blip r:embed="rId5"/>
            <a:stretch>
              <a:fillRect l="0" t="0" r="0" b="0"/>
            </a:stretch>
          </a:blipFill>
        </p:spPr>
      </p:sp>
      <p:sp>
        <p:nvSpPr>
          <p:cNvPr name="Freeform 8" id="8"/>
          <p:cNvSpPr/>
          <p:nvPr/>
        </p:nvSpPr>
        <p:spPr>
          <a:xfrm flipH="false" flipV="false" rot="0">
            <a:off x="-46692" y="2087465"/>
            <a:ext cx="1682433" cy="1682433"/>
          </a:xfrm>
          <a:custGeom>
            <a:avLst/>
            <a:gdLst/>
            <a:ahLst/>
            <a:cxnLst/>
            <a:rect r="r" b="b" t="t" l="l"/>
            <a:pathLst>
              <a:path h="1682433" w="1682433">
                <a:moveTo>
                  <a:pt x="0" y="0"/>
                </a:moveTo>
                <a:lnTo>
                  <a:pt x="1682433" y="0"/>
                </a:lnTo>
                <a:lnTo>
                  <a:pt x="1682433" y="1682432"/>
                </a:lnTo>
                <a:lnTo>
                  <a:pt x="0" y="1682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4127" y="-18830"/>
            <a:ext cx="11694439"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Types of escape character in Python</a:t>
            </a:r>
          </a:p>
        </p:txBody>
      </p:sp>
      <p:sp>
        <p:nvSpPr>
          <p:cNvPr name="TextBox 10" id="10"/>
          <p:cNvSpPr txBox="true"/>
          <p:nvPr/>
        </p:nvSpPr>
        <p:spPr>
          <a:xfrm rot="0">
            <a:off x="2122109" y="2337117"/>
            <a:ext cx="5400913" cy="1811020"/>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Single Quote  </a:t>
            </a:r>
            <a:r>
              <a:rPr lang="en-US" sz="5199">
                <a:solidFill>
                  <a:srgbClr val="FF3131"/>
                </a:solidFill>
                <a:latin typeface="Canva Sans Bold"/>
              </a:rPr>
              <a:t>‘</a:t>
            </a:r>
            <a:r>
              <a:rPr lang="en-US" sz="5199">
                <a:solidFill>
                  <a:srgbClr val="FFDE59"/>
                </a:solidFill>
                <a:latin typeface="Canva Sans Bold"/>
              </a:rPr>
              <a:t>\'</a:t>
            </a:r>
            <a:r>
              <a:rPr lang="en-US" sz="5199">
                <a:solidFill>
                  <a:srgbClr val="FF3131"/>
                </a:solidFill>
                <a:latin typeface="Canva Sans Bold"/>
              </a:rPr>
              <a:t>’</a:t>
            </a:r>
            <a:r>
              <a:rPr lang="en-US" sz="5199">
                <a:solidFill>
                  <a:srgbClr val="FFFFFF"/>
                </a:solidFill>
                <a:latin typeface="Canva Sans Bold"/>
              </a:rPr>
              <a:t> </a:t>
            </a:r>
          </a:p>
          <a:p>
            <a:pPr>
              <a:lnSpc>
                <a:spcPts val="7279"/>
              </a:lnSpc>
            </a:pPr>
          </a:p>
        </p:txBody>
      </p:sp>
      <p:sp>
        <p:nvSpPr>
          <p:cNvPr name="TextBox 11" id="11"/>
          <p:cNvSpPr txBox="true"/>
          <p:nvPr/>
        </p:nvSpPr>
        <p:spPr>
          <a:xfrm rot="0">
            <a:off x="2122109" y="3674647"/>
            <a:ext cx="13691712"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It represents a single quote within a string.</a:t>
            </a:r>
          </a:p>
        </p:txBody>
      </p:sp>
      <p:sp>
        <p:nvSpPr>
          <p:cNvPr name="Freeform 12" id="12"/>
          <p:cNvSpPr/>
          <p:nvPr/>
        </p:nvSpPr>
        <p:spPr>
          <a:xfrm flipH="false" flipV="false" rot="2995040">
            <a:off x="3623233" y="-34188"/>
            <a:ext cx="6835712" cy="8229600"/>
          </a:xfrm>
          <a:custGeom>
            <a:avLst/>
            <a:gdLst/>
            <a:ahLst/>
            <a:cxnLst/>
            <a:rect r="r" b="b" t="t" l="l"/>
            <a:pathLst>
              <a:path h="8229600" w="6835712">
                <a:moveTo>
                  <a:pt x="0" y="0"/>
                </a:moveTo>
                <a:lnTo>
                  <a:pt x="6835712" y="0"/>
                </a:lnTo>
                <a:lnTo>
                  <a:pt x="6835712" y="8229600"/>
                </a:lnTo>
                <a:lnTo>
                  <a:pt x="0" y="8229600"/>
                </a:lnTo>
                <a:lnTo>
                  <a:pt x="0" y="0"/>
                </a:lnTo>
                <a:close/>
              </a:path>
            </a:pathLst>
          </a:custGeom>
          <a:blipFill>
            <a:blip r:embed="rId8">
              <a:alphaModFix amt="30000"/>
            </a:blip>
            <a:stretch>
              <a:fillRect l="0" t="0" r="0" b="0"/>
            </a:stretch>
          </a:blipFill>
        </p:spPr>
      </p:sp>
      <p:sp>
        <p:nvSpPr>
          <p:cNvPr name="Freeform 13" id="13"/>
          <p:cNvSpPr/>
          <p:nvPr/>
        </p:nvSpPr>
        <p:spPr>
          <a:xfrm flipH="false" flipV="false" rot="0">
            <a:off x="-3645897" y="6337936"/>
            <a:ext cx="6362509" cy="8229600"/>
          </a:xfrm>
          <a:custGeom>
            <a:avLst/>
            <a:gdLst/>
            <a:ahLst/>
            <a:cxnLst/>
            <a:rect r="r" b="b" t="t" l="l"/>
            <a:pathLst>
              <a:path h="8229600" w="6362509">
                <a:moveTo>
                  <a:pt x="0" y="0"/>
                </a:moveTo>
                <a:lnTo>
                  <a:pt x="6362509" y="0"/>
                </a:lnTo>
                <a:lnTo>
                  <a:pt x="6362509" y="8229600"/>
                </a:lnTo>
                <a:lnTo>
                  <a:pt x="0" y="8229600"/>
                </a:lnTo>
                <a:lnTo>
                  <a:pt x="0" y="0"/>
                </a:lnTo>
                <a:close/>
              </a:path>
            </a:pathLst>
          </a:custGeom>
          <a:blipFill>
            <a:blip r:embed="rId9">
              <a:alphaModFix amt="30000"/>
            </a:blip>
            <a:stretch>
              <a:fillRect l="0" t="0" r="0" b="0"/>
            </a:stretch>
          </a:blipFill>
        </p:spPr>
      </p:sp>
      <p:sp>
        <p:nvSpPr>
          <p:cNvPr name="Freeform 14" id="14"/>
          <p:cNvSpPr/>
          <p:nvPr/>
        </p:nvSpPr>
        <p:spPr>
          <a:xfrm flipH="false" flipV="false" rot="0">
            <a:off x="1689042" y="7648695"/>
            <a:ext cx="5503265" cy="441245"/>
          </a:xfrm>
          <a:custGeom>
            <a:avLst/>
            <a:gdLst/>
            <a:ahLst/>
            <a:cxnLst/>
            <a:rect r="r" b="b" t="t" l="l"/>
            <a:pathLst>
              <a:path h="441245" w="5503265">
                <a:moveTo>
                  <a:pt x="0" y="0"/>
                </a:moveTo>
                <a:lnTo>
                  <a:pt x="5503265" y="0"/>
                </a:lnTo>
                <a:lnTo>
                  <a:pt x="5503265" y="441245"/>
                </a:lnTo>
                <a:lnTo>
                  <a:pt x="0" y="441245"/>
                </a:lnTo>
                <a:lnTo>
                  <a:pt x="0" y="0"/>
                </a:lnTo>
                <a:close/>
              </a:path>
            </a:pathLst>
          </a:custGeom>
          <a:blipFill>
            <a:blip r:embed="rId10"/>
            <a:stretch>
              <a:fillRect l="0" t="-73162" r="0" b="-73162"/>
            </a:stretch>
          </a:blipFill>
        </p:spPr>
      </p:sp>
      <p:grpSp>
        <p:nvGrpSpPr>
          <p:cNvPr name="Group 15" id="15"/>
          <p:cNvGrpSpPr/>
          <p:nvPr/>
        </p:nvGrpSpPr>
        <p:grpSpPr>
          <a:xfrm rot="0">
            <a:off x="6216333" y="5357090"/>
            <a:ext cx="7121447" cy="4289054"/>
            <a:chOff x="0" y="0"/>
            <a:chExt cx="6100599" cy="3674224"/>
          </a:xfrm>
        </p:grpSpPr>
        <p:sp>
          <p:nvSpPr>
            <p:cNvPr name="Freeform 16" id="16"/>
            <p:cNvSpPr/>
            <p:nvPr/>
          </p:nvSpPr>
          <p:spPr>
            <a:xfrm flipH="false" flipV="false" rot="0">
              <a:off x="0" y="0"/>
              <a:ext cx="6100599" cy="3674225"/>
            </a:xfrm>
            <a:custGeom>
              <a:avLst/>
              <a:gdLst/>
              <a:ahLst/>
              <a:cxnLst/>
              <a:rect r="r" b="b" t="t" l="l"/>
              <a:pathLst>
                <a:path h="3674225" w="6100599">
                  <a:moveTo>
                    <a:pt x="5976139" y="3674224"/>
                  </a:moveTo>
                  <a:lnTo>
                    <a:pt x="124460" y="3674224"/>
                  </a:lnTo>
                  <a:cubicBezTo>
                    <a:pt x="55880" y="3674224"/>
                    <a:pt x="0" y="3618344"/>
                    <a:pt x="0" y="3549764"/>
                  </a:cubicBezTo>
                  <a:lnTo>
                    <a:pt x="0" y="124460"/>
                  </a:lnTo>
                  <a:cubicBezTo>
                    <a:pt x="0" y="55880"/>
                    <a:pt x="55880" y="0"/>
                    <a:pt x="124460" y="0"/>
                  </a:cubicBezTo>
                  <a:lnTo>
                    <a:pt x="5976139" y="0"/>
                  </a:lnTo>
                  <a:cubicBezTo>
                    <a:pt x="6044719" y="0"/>
                    <a:pt x="6100599" y="55880"/>
                    <a:pt x="6100599" y="124460"/>
                  </a:cubicBezTo>
                  <a:lnTo>
                    <a:pt x="6100599" y="3549764"/>
                  </a:lnTo>
                  <a:cubicBezTo>
                    <a:pt x="6100599" y="3618344"/>
                    <a:pt x="6044719" y="3674225"/>
                    <a:pt x="5976139" y="3674225"/>
                  </a:cubicBezTo>
                  <a:close/>
                </a:path>
              </a:pathLst>
            </a:custGeom>
            <a:solidFill>
              <a:srgbClr val="001524"/>
            </a:solidFill>
          </p:spPr>
        </p:sp>
      </p:grpSp>
      <p:sp>
        <p:nvSpPr>
          <p:cNvPr name="TextBox 17" id="17"/>
          <p:cNvSpPr txBox="true"/>
          <p:nvPr/>
        </p:nvSpPr>
        <p:spPr>
          <a:xfrm rot="0">
            <a:off x="13647419" y="5252315"/>
            <a:ext cx="4332804" cy="790574"/>
          </a:xfrm>
          <a:prstGeom prst="rect">
            <a:avLst/>
          </a:prstGeom>
        </p:spPr>
        <p:txBody>
          <a:bodyPr anchor="t" rtlCol="false" tIns="0" lIns="0" bIns="0" rIns="0">
            <a:spAutoFit/>
          </a:bodyPr>
          <a:lstStyle/>
          <a:p>
            <a:pPr algn="ctr">
              <a:lnSpc>
                <a:spcPts val="6300"/>
              </a:lnSpc>
            </a:pPr>
            <a:r>
              <a:rPr lang="en-US" sz="4500">
                <a:solidFill>
                  <a:srgbClr val="FF3131"/>
                </a:solidFill>
                <a:latin typeface="Alice"/>
              </a:rPr>
              <a:t>It’s</a:t>
            </a:r>
            <a:r>
              <a:rPr lang="en-US" sz="4500">
                <a:solidFill>
                  <a:srgbClr val="FFFFFF"/>
                </a:solidFill>
                <a:latin typeface="Alice"/>
              </a:rPr>
              <a:t> </a:t>
            </a:r>
            <a:r>
              <a:rPr lang="en-US" sz="4500">
                <a:solidFill>
                  <a:srgbClr val="FFDE59"/>
                </a:solidFill>
                <a:latin typeface="Alice"/>
              </a:rPr>
              <a:t>practice</a:t>
            </a:r>
            <a:r>
              <a:rPr lang="en-US" sz="4500">
                <a:solidFill>
                  <a:srgbClr val="FFFFFF"/>
                </a:solidFill>
                <a:latin typeface="Alice"/>
              </a:rPr>
              <a:t> </a:t>
            </a:r>
            <a:r>
              <a:rPr lang="en-US" sz="4500">
                <a:solidFill>
                  <a:srgbClr val="7ED957"/>
                </a:solidFill>
                <a:latin typeface="Alice"/>
              </a:rPr>
              <a:t>tim</a:t>
            </a:r>
            <a:r>
              <a:rPr lang="en-US" sz="4500">
                <a:solidFill>
                  <a:srgbClr val="FFFFFF"/>
                </a:solidFill>
                <a:latin typeface="Alice"/>
              </a:rPr>
              <a:t>e</a:t>
            </a:r>
          </a:p>
        </p:txBody>
      </p:sp>
      <p:sp>
        <p:nvSpPr>
          <p:cNvPr name="TextBox 18" id="18"/>
          <p:cNvSpPr txBox="true"/>
          <p:nvPr/>
        </p:nvSpPr>
        <p:spPr>
          <a:xfrm rot="0">
            <a:off x="6216333" y="6387852"/>
            <a:ext cx="6926461"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Bold"/>
              </a:rPr>
              <a:t>SyntaxError: unterminated string literal (detected at line 1)</a:t>
            </a:r>
          </a:p>
        </p:txBody>
      </p:sp>
      <p:sp>
        <p:nvSpPr>
          <p:cNvPr name="TextBox 19" id="19"/>
          <p:cNvSpPr txBox="true"/>
          <p:nvPr/>
        </p:nvSpPr>
        <p:spPr>
          <a:xfrm rot="0">
            <a:off x="5897880" y="5401310"/>
            <a:ext cx="712144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Bold"/>
              </a:rPr>
              <a:t>Output</a:t>
            </a:r>
          </a:p>
        </p:txBody>
      </p:sp>
      <p:sp>
        <p:nvSpPr>
          <p:cNvPr name="TextBox 20" id="20"/>
          <p:cNvSpPr txBox="true"/>
          <p:nvPr/>
        </p:nvSpPr>
        <p:spPr>
          <a:xfrm rot="0">
            <a:off x="5503265" y="7821693"/>
            <a:ext cx="7316434" cy="860425"/>
          </a:xfrm>
          <a:prstGeom prst="rect">
            <a:avLst/>
          </a:prstGeom>
        </p:spPr>
        <p:txBody>
          <a:bodyPr anchor="t" rtlCol="false" tIns="0" lIns="0" bIns="0" rIns="0">
            <a:spAutoFit/>
          </a:bodyPr>
          <a:lstStyle/>
          <a:p>
            <a:pPr algn="ctr">
              <a:lnSpc>
                <a:spcPts val="3499"/>
              </a:lnSpc>
            </a:pPr>
            <a:r>
              <a:rPr lang="en-US" sz="2499">
                <a:solidFill>
                  <a:srgbClr val="FFFFFF"/>
                </a:solidFill>
                <a:latin typeface="Canva Sans Bold"/>
              </a:rPr>
              <a:t>it's raining outside</a:t>
            </a:r>
          </a:p>
          <a:p>
            <a:pPr algn="ctr">
              <a:lnSpc>
                <a:spcPts val="3499"/>
              </a:lnSpc>
              <a:spcBef>
                <a:spcPct val="0"/>
              </a:spcBef>
            </a:pPr>
          </a:p>
        </p:txBody>
      </p:sp>
      <p:grpSp>
        <p:nvGrpSpPr>
          <p:cNvPr name="Group 21" id="21"/>
          <p:cNvGrpSpPr/>
          <p:nvPr/>
        </p:nvGrpSpPr>
        <p:grpSpPr>
          <a:xfrm rot="0">
            <a:off x="0" y="5260504"/>
            <a:ext cx="5503265" cy="4289054"/>
            <a:chOff x="0" y="0"/>
            <a:chExt cx="4714380" cy="3674224"/>
          </a:xfrm>
        </p:grpSpPr>
        <p:sp>
          <p:nvSpPr>
            <p:cNvPr name="Freeform 22" id="22"/>
            <p:cNvSpPr/>
            <p:nvPr/>
          </p:nvSpPr>
          <p:spPr>
            <a:xfrm flipH="false" flipV="false" rot="0">
              <a:off x="0" y="0"/>
              <a:ext cx="4714380" cy="3674225"/>
            </a:xfrm>
            <a:custGeom>
              <a:avLst/>
              <a:gdLst/>
              <a:ahLst/>
              <a:cxnLst/>
              <a:rect r="r" b="b" t="t" l="l"/>
              <a:pathLst>
                <a:path h="3674225" w="4714380">
                  <a:moveTo>
                    <a:pt x="4589920" y="3674224"/>
                  </a:moveTo>
                  <a:lnTo>
                    <a:pt x="124460" y="3674224"/>
                  </a:lnTo>
                  <a:cubicBezTo>
                    <a:pt x="55880" y="3674224"/>
                    <a:pt x="0" y="3618344"/>
                    <a:pt x="0" y="3549764"/>
                  </a:cubicBezTo>
                  <a:lnTo>
                    <a:pt x="0" y="124460"/>
                  </a:lnTo>
                  <a:cubicBezTo>
                    <a:pt x="0" y="55880"/>
                    <a:pt x="55880" y="0"/>
                    <a:pt x="124460" y="0"/>
                  </a:cubicBezTo>
                  <a:lnTo>
                    <a:pt x="4589921" y="0"/>
                  </a:lnTo>
                  <a:cubicBezTo>
                    <a:pt x="4658501" y="0"/>
                    <a:pt x="4714380" y="55880"/>
                    <a:pt x="4714380" y="124460"/>
                  </a:cubicBezTo>
                  <a:lnTo>
                    <a:pt x="4714380" y="3549764"/>
                  </a:lnTo>
                  <a:cubicBezTo>
                    <a:pt x="4714380" y="3618344"/>
                    <a:pt x="4658501" y="3674225"/>
                    <a:pt x="4589921" y="3674225"/>
                  </a:cubicBezTo>
                  <a:close/>
                </a:path>
              </a:pathLst>
            </a:custGeom>
            <a:solidFill>
              <a:srgbClr val="001524"/>
            </a:solidFill>
          </p:spPr>
        </p:sp>
      </p:grpSp>
      <p:sp>
        <p:nvSpPr>
          <p:cNvPr name="TextBox 23" id="23"/>
          <p:cNvSpPr txBox="true"/>
          <p:nvPr/>
        </p:nvSpPr>
        <p:spPr>
          <a:xfrm rot="0">
            <a:off x="174127" y="5390582"/>
            <a:ext cx="4813063" cy="684657"/>
          </a:xfrm>
          <a:prstGeom prst="rect">
            <a:avLst/>
          </a:prstGeom>
        </p:spPr>
        <p:txBody>
          <a:bodyPr anchor="t" rtlCol="false" tIns="0" lIns="0" bIns="0" rIns="0">
            <a:spAutoFit/>
          </a:bodyPr>
          <a:lstStyle/>
          <a:p>
            <a:pPr>
              <a:lnSpc>
                <a:spcPts val="2844"/>
              </a:lnSpc>
            </a:pPr>
            <a:r>
              <a:rPr lang="en-US" sz="1800">
                <a:solidFill>
                  <a:srgbClr val="FF3131"/>
                </a:solidFill>
                <a:latin typeface="JetBrains Mono"/>
              </a:rPr>
              <a:t>print</a:t>
            </a:r>
            <a:r>
              <a:rPr lang="en-US" sz="1800">
                <a:solidFill>
                  <a:srgbClr val="FF66C4"/>
                </a:solidFill>
                <a:latin typeface="JetBrains Mono"/>
              </a:rPr>
              <a:t>('</a:t>
            </a:r>
            <a:r>
              <a:rPr lang="en-US" sz="1800">
                <a:solidFill>
                  <a:srgbClr val="FFDE59"/>
                </a:solidFill>
                <a:latin typeface="JetBrains Mono"/>
              </a:rPr>
              <a:t>It's raining outside</a:t>
            </a:r>
            <a:r>
              <a:rPr lang="en-US" sz="1800">
                <a:solidFill>
                  <a:srgbClr val="FF66C4"/>
                </a:solidFill>
                <a:latin typeface="JetBrains Mono"/>
              </a:rPr>
              <a:t>')</a:t>
            </a:r>
          </a:p>
          <a:p>
            <a:pPr>
              <a:lnSpc>
                <a:spcPts val="2844"/>
              </a:lnSpc>
            </a:pPr>
          </a:p>
        </p:txBody>
      </p:sp>
      <p:sp>
        <p:nvSpPr>
          <p:cNvPr name="TextBox 24" id="24"/>
          <p:cNvSpPr txBox="true"/>
          <p:nvPr/>
        </p:nvSpPr>
        <p:spPr>
          <a:xfrm rot="0">
            <a:off x="161924" y="5741295"/>
            <a:ext cx="4660641" cy="684657"/>
          </a:xfrm>
          <a:prstGeom prst="rect">
            <a:avLst/>
          </a:prstGeom>
        </p:spPr>
        <p:txBody>
          <a:bodyPr anchor="t" rtlCol="false" tIns="0" lIns="0" bIns="0" rIns="0">
            <a:spAutoFit/>
          </a:bodyPr>
          <a:lstStyle/>
          <a:p>
            <a:pPr>
              <a:lnSpc>
                <a:spcPts val="2844"/>
              </a:lnSpc>
            </a:pPr>
            <a:r>
              <a:rPr lang="en-US" sz="1800">
                <a:solidFill>
                  <a:srgbClr val="FF3131"/>
                </a:solidFill>
                <a:latin typeface="JetBrains Mono"/>
              </a:rPr>
              <a:t>print</a:t>
            </a:r>
            <a:r>
              <a:rPr lang="en-US" sz="1800">
                <a:solidFill>
                  <a:srgbClr val="FF66C4"/>
                </a:solidFill>
                <a:latin typeface="JetBrains Mono"/>
              </a:rPr>
              <a:t>('</a:t>
            </a:r>
            <a:r>
              <a:rPr lang="en-US" sz="1800">
                <a:solidFill>
                  <a:srgbClr val="FFDE59"/>
                </a:solidFill>
                <a:latin typeface="JetBrains Mono"/>
              </a:rPr>
              <a:t>It\'s raining outside</a:t>
            </a:r>
            <a:r>
              <a:rPr lang="en-US" sz="1800">
                <a:solidFill>
                  <a:srgbClr val="FF66C4"/>
                </a:solidFill>
                <a:latin typeface="JetBrains Mono"/>
              </a:rPr>
              <a:t>')</a:t>
            </a:r>
          </a:p>
          <a:p>
            <a:pPr>
              <a:lnSpc>
                <a:spcPts val="2844"/>
              </a:lnSpc>
            </a:pPr>
          </a:p>
        </p:txBody>
      </p:sp>
      <p:sp>
        <p:nvSpPr>
          <p:cNvPr name="AutoShape 25" id="25"/>
          <p:cNvSpPr/>
          <p:nvPr/>
        </p:nvSpPr>
        <p:spPr>
          <a:xfrm>
            <a:off x="4276903" y="5581967"/>
            <a:ext cx="6492240" cy="460921"/>
          </a:xfrm>
          <a:prstGeom prst="line">
            <a:avLst/>
          </a:prstGeom>
          <a:ln cap="flat" w="38100">
            <a:solidFill>
              <a:srgbClr val="FFFFFF"/>
            </a:solidFill>
            <a:prstDash val="solid"/>
            <a:headEnd type="none" len="sm" w="sm"/>
            <a:tailEnd type="triangle" len="med" w="lg"/>
          </a:ln>
        </p:spPr>
      </p:sp>
      <p:sp>
        <p:nvSpPr>
          <p:cNvPr name="AutoShape 26" id="26"/>
          <p:cNvSpPr/>
          <p:nvPr/>
        </p:nvSpPr>
        <p:spPr>
          <a:xfrm>
            <a:off x="1640688" y="6215131"/>
            <a:ext cx="5551619" cy="1654186"/>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60594" y="-411480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550128" y="-90690"/>
            <a:ext cx="3737872" cy="1937715"/>
            <a:chOff x="0" y="0"/>
            <a:chExt cx="984460" cy="510345"/>
          </a:xfrm>
        </p:grpSpPr>
        <p:sp>
          <p:nvSpPr>
            <p:cNvPr name="Freeform 5" id="5"/>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D9D9D9">
                <a:alpha val="52941"/>
              </a:srgbClr>
            </a:solidFill>
          </p:spPr>
        </p:sp>
        <p:sp>
          <p:nvSpPr>
            <p:cNvPr name="TextBox 6" id="6"/>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7" id="7"/>
          <p:cNvSpPr/>
          <p:nvPr/>
        </p:nvSpPr>
        <p:spPr>
          <a:xfrm flipH="false" flipV="false" rot="0">
            <a:off x="14840001" y="-537124"/>
            <a:ext cx="2830582" cy="2830582"/>
          </a:xfrm>
          <a:custGeom>
            <a:avLst/>
            <a:gdLst/>
            <a:ahLst/>
            <a:cxnLst/>
            <a:rect r="r" b="b" t="t" l="l"/>
            <a:pathLst>
              <a:path h="2830582" w="2830582">
                <a:moveTo>
                  <a:pt x="0" y="0"/>
                </a:moveTo>
                <a:lnTo>
                  <a:pt x="2830583" y="0"/>
                </a:lnTo>
                <a:lnTo>
                  <a:pt x="2830583" y="2830582"/>
                </a:lnTo>
                <a:lnTo>
                  <a:pt x="0" y="2830582"/>
                </a:lnTo>
                <a:lnTo>
                  <a:pt x="0" y="0"/>
                </a:lnTo>
                <a:close/>
              </a:path>
            </a:pathLst>
          </a:custGeom>
          <a:blipFill>
            <a:blip r:embed="rId5"/>
            <a:stretch>
              <a:fillRect l="0" t="0" r="0" b="0"/>
            </a:stretch>
          </a:blipFill>
        </p:spPr>
      </p:sp>
      <p:sp>
        <p:nvSpPr>
          <p:cNvPr name="Freeform 8" id="8"/>
          <p:cNvSpPr/>
          <p:nvPr/>
        </p:nvSpPr>
        <p:spPr>
          <a:xfrm flipH="false" flipV="false" rot="0">
            <a:off x="-3645897" y="6337936"/>
            <a:ext cx="6362509" cy="8229600"/>
          </a:xfrm>
          <a:custGeom>
            <a:avLst/>
            <a:gdLst/>
            <a:ahLst/>
            <a:cxnLst/>
            <a:rect r="r" b="b" t="t" l="l"/>
            <a:pathLst>
              <a:path h="8229600" w="6362509">
                <a:moveTo>
                  <a:pt x="0" y="0"/>
                </a:moveTo>
                <a:lnTo>
                  <a:pt x="6362509" y="0"/>
                </a:lnTo>
                <a:lnTo>
                  <a:pt x="6362509" y="8229600"/>
                </a:lnTo>
                <a:lnTo>
                  <a:pt x="0" y="8229600"/>
                </a:lnTo>
                <a:lnTo>
                  <a:pt x="0" y="0"/>
                </a:lnTo>
                <a:close/>
              </a:path>
            </a:pathLst>
          </a:custGeom>
          <a:blipFill>
            <a:blip r:embed="rId6">
              <a:alphaModFix amt="30000"/>
            </a:blip>
            <a:stretch>
              <a:fillRect l="0" t="0" r="0" b="0"/>
            </a:stretch>
          </a:blipFill>
        </p:spPr>
      </p:sp>
      <p:sp>
        <p:nvSpPr>
          <p:cNvPr name="Freeform 9" id="9"/>
          <p:cNvSpPr/>
          <p:nvPr/>
        </p:nvSpPr>
        <p:spPr>
          <a:xfrm flipH="false" flipV="false" rot="0">
            <a:off x="1689042" y="7648695"/>
            <a:ext cx="5503265" cy="441245"/>
          </a:xfrm>
          <a:custGeom>
            <a:avLst/>
            <a:gdLst/>
            <a:ahLst/>
            <a:cxnLst/>
            <a:rect r="r" b="b" t="t" l="l"/>
            <a:pathLst>
              <a:path h="441245" w="5503265">
                <a:moveTo>
                  <a:pt x="0" y="0"/>
                </a:moveTo>
                <a:lnTo>
                  <a:pt x="5503265" y="0"/>
                </a:lnTo>
                <a:lnTo>
                  <a:pt x="5503265" y="441245"/>
                </a:lnTo>
                <a:lnTo>
                  <a:pt x="0" y="441245"/>
                </a:lnTo>
                <a:lnTo>
                  <a:pt x="0" y="0"/>
                </a:lnTo>
                <a:close/>
              </a:path>
            </a:pathLst>
          </a:custGeom>
          <a:blipFill>
            <a:blip r:embed="rId7"/>
            <a:stretch>
              <a:fillRect l="0" t="-73162" r="0" b="-73162"/>
            </a:stretch>
          </a:blipFill>
        </p:spPr>
      </p:sp>
      <p:grpSp>
        <p:nvGrpSpPr>
          <p:cNvPr name="Group 10" id="10"/>
          <p:cNvGrpSpPr/>
          <p:nvPr/>
        </p:nvGrpSpPr>
        <p:grpSpPr>
          <a:xfrm rot="0">
            <a:off x="0" y="5504168"/>
            <a:ext cx="5840730" cy="4289054"/>
            <a:chOff x="0" y="0"/>
            <a:chExt cx="5003470" cy="3674224"/>
          </a:xfrm>
        </p:grpSpPr>
        <p:sp>
          <p:nvSpPr>
            <p:cNvPr name="Freeform 11" id="11"/>
            <p:cNvSpPr/>
            <p:nvPr/>
          </p:nvSpPr>
          <p:spPr>
            <a:xfrm flipH="false" flipV="false" rot="0">
              <a:off x="0" y="0"/>
              <a:ext cx="5003470" cy="3674225"/>
            </a:xfrm>
            <a:custGeom>
              <a:avLst/>
              <a:gdLst/>
              <a:ahLst/>
              <a:cxnLst/>
              <a:rect r="r" b="b" t="t" l="l"/>
              <a:pathLst>
                <a:path h="3674225" w="5003470">
                  <a:moveTo>
                    <a:pt x="4879010" y="3674224"/>
                  </a:moveTo>
                  <a:lnTo>
                    <a:pt x="124460" y="3674224"/>
                  </a:lnTo>
                  <a:cubicBezTo>
                    <a:pt x="55880" y="3674224"/>
                    <a:pt x="0" y="3618344"/>
                    <a:pt x="0" y="3549764"/>
                  </a:cubicBezTo>
                  <a:lnTo>
                    <a:pt x="0" y="124460"/>
                  </a:lnTo>
                  <a:cubicBezTo>
                    <a:pt x="0" y="55880"/>
                    <a:pt x="55880" y="0"/>
                    <a:pt x="124460" y="0"/>
                  </a:cubicBezTo>
                  <a:lnTo>
                    <a:pt x="4879010" y="0"/>
                  </a:lnTo>
                  <a:cubicBezTo>
                    <a:pt x="4947590" y="0"/>
                    <a:pt x="5003470" y="55880"/>
                    <a:pt x="5003470" y="124460"/>
                  </a:cubicBezTo>
                  <a:lnTo>
                    <a:pt x="5003470" y="3549764"/>
                  </a:lnTo>
                  <a:cubicBezTo>
                    <a:pt x="5003470" y="3618344"/>
                    <a:pt x="4947590" y="3674225"/>
                    <a:pt x="4879010" y="3674225"/>
                  </a:cubicBezTo>
                  <a:close/>
                </a:path>
              </a:pathLst>
            </a:custGeom>
            <a:solidFill>
              <a:srgbClr val="001524"/>
            </a:solidFill>
          </p:spPr>
        </p:sp>
      </p:grpSp>
      <p:grpSp>
        <p:nvGrpSpPr>
          <p:cNvPr name="Group 12" id="12"/>
          <p:cNvGrpSpPr/>
          <p:nvPr/>
        </p:nvGrpSpPr>
        <p:grpSpPr>
          <a:xfrm rot="0">
            <a:off x="310080" y="5798367"/>
            <a:ext cx="484444" cy="196669"/>
            <a:chOff x="0" y="0"/>
            <a:chExt cx="15641607" cy="6350000"/>
          </a:xfrm>
        </p:grpSpPr>
        <p:sp>
          <p:nvSpPr>
            <p:cNvPr name="Freeform 13" id="13"/>
            <p:cNvSpPr/>
            <p:nvPr/>
          </p:nvSpPr>
          <p:spPr>
            <a:xfrm flipH="false" flipV="false" rot="0">
              <a:off x="0" y="0"/>
              <a:ext cx="15641608" cy="6350000"/>
            </a:xfrm>
            <a:custGeom>
              <a:avLst/>
              <a:gdLst/>
              <a:ahLst/>
              <a:cxnLst/>
              <a:rect r="r" b="b" t="t" l="l"/>
              <a:pathLst>
                <a:path h="6350000" w="15641608">
                  <a:moveTo>
                    <a:pt x="7820804" y="0"/>
                  </a:moveTo>
                  <a:cubicBezTo>
                    <a:pt x="3501493" y="0"/>
                    <a:pt x="0" y="1421496"/>
                    <a:pt x="0" y="3175000"/>
                  </a:cubicBezTo>
                  <a:cubicBezTo>
                    <a:pt x="0" y="4928504"/>
                    <a:pt x="3501493" y="6350000"/>
                    <a:pt x="7820804" y="6350000"/>
                  </a:cubicBezTo>
                  <a:cubicBezTo>
                    <a:pt x="12140115" y="6350000"/>
                    <a:pt x="15641608" y="4928504"/>
                    <a:pt x="15641608" y="3175000"/>
                  </a:cubicBezTo>
                  <a:cubicBezTo>
                    <a:pt x="15641608" y="1421496"/>
                    <a:pt x="12140115" y="0"/>
                    <a:pt x="7820804" y="0"/>
                  </a:cubicBezTo>
                  <a:close/>
                </a:path>
              </a:pathLst>
            </a:custGeom>
            <a:solidFill>
              <a:srgbClr val="FF5757"/>
            </a:solidFill>
          </p:spPr>
        </p:sp>
      </p:grpSp>
      <p:grpSp>
        <p:nvGrpSpPr>
          <p:cNvPr name="Group 14" id="14"/>
          <p:cNvGrpSpPr/>
          <p:nvPr/>
        </p:nvGrpSpPr>
        <p:grpSpPr>
          <a:xfrm rot="0">
            <a:off x="1115863" y="5844970"/>
            <a:ext cx="254856" cy="103464"/>
            <a:chOff x="0" y="0"/>
            <a:chExt cx="15641607" cy="6350000"/>
          </a:xfrm>
        </p:grpSpPr>
        <p:sp>
          <p:nvSpPr>
            <p:cNvPr name="Freeform 15" id="15"/>
            <p:cNvSpPr/>
            <p:nvPr/>
          </p:nvSpPr>
          <p:spPr>
            <a:xfrm flipH="false" flipV="false" rot="0">
              <a:off x="0" y="0"/>
              <a:ext cx="15641608" cy="6350000"/>
            </a:xfrm>
            <a:custGeom>
              <a:avLst/>
              <a:gdLst/>
              <a:ahLst/>
              <a:cxnLst/>
              <a:rect r="r" b="b" t="t" l="l"/>
              <a:pathLst>
                <a:path h="6350000" w="15641608">
                  <a:moveTo>
                    <a:pt x="7820804" y="0"/>
                  </a:moveTo>
                  <a:cubicBezTo>
                    <a:pt x="3501493" y="0"/>
                    <a:pt x="0" y="1421496"/>
                    <a:pt x="0" y="3175000"/>
                  </a:cubicBezTo>
                  <a:cubicBezTo>
                    <a:pt x="0" y="4928504"/>
                    <a:pt x="3501493" y="6350000"/>
                    <a:pt x="7820804" y="6350000"/>
                  </a:cubicBezTo>
                  <a:cubicBezTo>
                    <a:pt x="12140115" y="6350000"/>
                    <a:pt x="15641608" y="4928504"/>
                    <a:pt x="15641608" y="3175000"/>
                  </a:cubicBezTo>
                  <a:cubicBezTo>
                    <a:pt x="15641608" y="1421496"/>
                    <a:pt x="12140115" y="0"/>
                    <a:pt x="7820804" y="0"/>
                  </a:cubicBezTo>
                  <a:close/>
                </a:path>
              </a:pathLst>
            </a:custGeom>
            <a:solidFill>
              <a:srgbClr val="FFDE59"/>
            </a:solidFill>
          </p:spPr>
        </p:sp>
      </p:grpSp>
      <p:grpSp>
        <p:nvGrpSpPr>
          <p:cNvPr name="Group 16" id="16"/>
          <p:cNvGrpSpPr/>
          <p:nvPr/>
        </p:nvGrpSpPr>
        <p:grpSpPr>
          <a:xfrm rot="0">
            <a:off x="1544386" y="5844970"/>
            <a:ext cx="295345" cy="119901"/>
            <a:chOff x="0" y="0"/>
            <a:chExt cx="15641607" cy="6350000"/>
          </a:xfrm>
        </p:grpSpPr>
        <p:sp>
          <p:nvSpPr>
            <p:cNvPr name="Freeform 17" id="17"/>
            <p:cNvSpPr/>
            <p:nvPr/>
          </p:nvSpPr>
          <p:spPr>
            <a:xfrm flipH="false" flipV="false" rot="0">
              <a:off x="0" y="0"/>
              <a:ext cx="15641608" cy="6350000"/>
            </a:xfrm>
            <a:custGeom>
              <a:avLst/>
              <a:gdLst/>
              <a:ahLst/>
              <a:cxnLst/>
              <a:rect r="r" b="b" t="t" l="l"/>
              <a:pathLst>
                <a:path h="6350000" w="15641608">
                  <a:moveTo>
                    <a:pt x="7820804" y="0"/>
                  </a:moveTo>
                  <a:cubicBezTo>
                    <a:pt x="3501493" y="0"/>
                    <a:pt x="0" y="1421496"/>
                    <a:pt x="0" y="3175000"/>
                  </a:cubicBezTo>
                  <a:cubicBezTo>
                    <a:pt x="0" y="4928504"/>
                    <a:pt x="3501493" y="6350000"/>
                    <a:pt x="7820804" y="6350000"/>
                  </a:cubicBezTo>
                  <a:cubicBezTo>
                    <a:pt x="12140115" y="6350000"/>
                    <a:pt x="15641608" y="4928504"/>
                    <a:pt x="15641608" y="3175000"/>
                  </a:cubicBezTo>
                  <a:cubicBezTo>
                    <a:pt x="15641608" y="1421496"/>
                    <a:pt x="12140115" y="0"/>
                    <a:pt x="7820804" y="0"/>
                  </a:cubicBezTo>
                  <a:close/>
                </a:path>
              </a:pathLst>
            </a:custGeom>
            <a:solidFill>
              <a:srgbClr val="7ED957"/>
            </a:solidFill>
          </p:spPr>
        </p:sp>
      </p:grpSp>
      <p:grpSp>
        <p:nvGrpSpPr>
          <p:cNvPr name="Group 18" id="18"/>
          <p:cNvGrpSpPr/>
          <p:nvPr/>
        </p:nvGrpSpPr>
        <p:grpSpPr>
          <a:xfrm rot="0">
            <a:off x="6861848" y="5504168"/>
            <a:ext cx="6266738" cy="4289054"/>
            <a:chOff x="0" y="0"/>
            <a:chExt cx="5368411" cy="3674224"/>
          </a:xfrm>
        </p:grpSpPr>
        <p:sp>
          <p:nvSpPr>
            <p:cNvPr name="Freeform 19" id="19"/>
            <p:cNvSpPr/>
            <p:nvPr/>
          </p:nvSpPr>
          <p:spPr>
            <a:xfrm flipH="false" flipV="false" rot="0">
              <a:off x="0" y="0"/>
              <a:ext cx="5368411" cy="3674225"/>
            </a:xfrm>
            <a:custGeom>
              <a:avLst/>
              <a:gdLst/>
              <a:ahLst/>
              <a:cxnLst/>
              <a:rect r="r" b="b" t="t" l="l"/>
              <a:pathLst>
                <a:path h="3674225" w="5368411">
                  <a:moveTo>
                    <a:pt x="5243950" y="3674224"/>
                  </a:moveTo>
                  <a:lnTo>
                    <a:pt x="124460" y="3674224"/>
                  </a:lnTo>
                  <a:cubicBezTo>
                    <a:pt x="55880" y="3674224"/>
                    <a:pt x="0" y="3618344"/>
                    <a:pt x="0" y="3549764"/>
                  </a:cubicBezTo>
                  <a:lnTo>
                    <a:pt x="0" y="124460"/>
                  </a:lnTo>
                  <a:cubicBezTo>
                    <a:pt x="0" y="55880"/>
                    <a:pt x="55880" y="0"/>
                    <a:pt x="124460" y="0"/>
                  </a:cubicBezTo>
                  <a:lnTo>
                    <a:pt x="5243951" y="0"/>
                  </a:lnTo>
                  <a:cubicBezTo>
                    <a:pt x="5312531" y="0"/>
                    <a:pt x="5368411" y="55880"/>
                    <a:pt x="5368411" y="124460"/>
                  </a:cubicBezTo>
                  <a:lnTo>
                    <a:pt x="5368411" y="3549764"/>
                  </a:lnTo>
                  <a:cubicBezTo>
                    <a:pt x="5368411" y="3618344"/>
                    <a:pt x="5312531" y="3674225"/>
                    <a:pt x="5243951" y="3674225"/>
                  </a:cubicBezTo>
                  <a:close/>
                </a:path>
              </a:pathLst>
            </a:custGeom>
            <a:solidFill>
              <a:srgbClr val="001524"/>
            </a:solidFill>
          </p:spPr>
        </p:sp>
      </p:grpSp>
      <p:sp>
        <p:nvSpPr>
          <p:cNvPr name="Freeform 20" id="20"/>
          <p:cNvSpPr/>
          <p:nvPr/>
        </p:nvSpPr>
        <p:spPr>
          <a:xfrm flipH="false" flipV="true" rot="0">
            <a:off x="4372111" y="5724525"/>
            <a:ext cx="2482928" cy="701427"/>
          </a:xfrm>
          <a:custGeom>
            <a:avLst/>
            <a:gdLst/>
            <a:ahLst/>
            <a:cxnLst/>
            <a:rect r="r" b="b" t="t" l="l"/>
            <a:pathLst>
              <a:path h="701427" w="2482928">
                <a:moveTo>
                  <a:pt x="0" y="701427"/>
                </a:moveTo>
                <a:lnTo>
                  <a:pt x="2482929" y="701427"/>
                </a:lnTo>
                <a:lnTo>
                  <a:pt x="2482929" y="0"/>
                </a:lnTo>
                <a:lnTo>
                  <a:pt x="0" y="0"/>
                </a:lnTo>
                <a:lnTo>
                  <a:pt x="0" y="701427"/>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310766" y="1847024"/>
            <a:ext cx="1435869" cy="1435869"/>
          </a:xfrm>
          <a:custGeom>
            <a:avLst/>
            <a:gdLst/>
            <a:ahLst/>
            <a:cxnLst/>
            <a:rect r="r" b="b" t="t" l="l"/>
            <a:pathLst>
              <a:path h="1435869" w="1435869">
                <a:moveTo>
                  <a:pt x="0" y="0"/>
                </a:moveTo>
                <a:lnTo>
                  <a:pt x="1435868" y="0"/>
                </a:lnTo>
                <a:lnTo>
                  <a:pt x="1435868" y="1435869"/>
                </a:lnTo>
                <a:lnTo>
                  <a:pt x="0" y="14358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552303" y="301494"/>
            <a:ext cx="12241054"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Types of escape character in Python...</a:t>
            </a:r>
          </a:p>
        </p:txBody>
      </p:sp>
      <p:sp>
        <p:nvSpPr>
          <p:cNvPr name="TextBox 23" id="23"/>
          <p:cNvSpPr txBox="true"/>
          <p:nvPr/>
        </p:nvSpPr>
        <p:spPr>
          <a:xfrm rot="0">
            <a:off x="2122109" y="2010663"/>
            <a:ext cx="6358674" cy="1811020"/>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Double Quote  </a:t>
            </a:r>
            <a:r>
              <a:rPr lang="en-US" sz="5199">
                <a:solidFill>
                  <a:srgbClr val="FFDE59"/>
                </a:solidFill>
                <a:latin typeface="Canva Sans Bold"/>
              </a:rPr>
              <a:t>\‘‘</a:t>
            </a:r>
            <a:r>
              <a:rPr lang="en-US" sz="5199">
                <a:solidFill>
                  <a:srgbClr val="FFFFFF"/>
                </a:solidFill>
                <a:latin typeface="Canva Sans Bold"/>
              </a:rPr>
              <a:t> </a:t>
            </a:r>
          </a:p>
          <a:p>
            <a:pPr>
              <a:lnSpc>
                <a:spcPts val="7279"/>
              </a:lnSpc>
            </a:pPr>
          </a:p>
        </p:txBody>
      </p:sp>
      <p:sp>
        <p:nvSpPr>
          <p:cNvPr name="TextBox 24" id="24"/>
          <p:cNvSpPr txBox="true"/>
          <p:nvPr/>
        </p:nvSpPr>
        <p:spPr>
          <a:xfrm rot="0">
            <a:off x="2122109" y="3250795"/>
            <a:ext cx="14062829"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It represents a double quote within a string.</a:t>
            </a:r>
          </a:p>
        </p:txBody>
      </p:sp>
      <p:sp>
        <p:nvSpPr>
          <p:cNvPr name="TextBox 25" id="25"/>
          <p:cNvSpPr txBox="true"/>
          <p:nvPr/>
        </p:nvSpPr>
        <p:spPr>
          <a:xfrm rot="0">
            <a:off x="13647419" y="5252315"/>
            <a:ext cx="4332804" cy="790574"/>
          </a:xfrm>
          <a:prstGeom prst="rect">
            <a:avLst/>
          </a:prstGeom>
        </p:spPr>
        <p:txBody>
          <a:bodyPr anchor="t" rtlCol="false" tIns="0" lIns="0" bIns="0" rIns="0">
            <a:spAutoFit/>
          </a:bodyPr>
          <a:lstStyle/>
          <a:p>
            <a:pPr algn="ctr">
              <a:lnSpc>
                <a:spcPts val="6300"/>
              </a:lnSpc>
            </a:pPr>
            <a:r>
              <a:rPr lang="en-US" sz="4500">
                <a:solidFill>
                  <a:srgbClr val="FF3131"/>
                </a:solidFill>
                <a:latin typeface="Alice"/>
              </a:rPr>
              <a:t>It’s</a:t>
            </a:r>
            <a:r>
              <a:rPr lang="en-US" sz="4500">
                <a:solidFill>
                  <a:srgbClr val="FFFFFF"/>
                </a:solidFill>
                <a:latin typeface="Alice"/>
              </a:rPr>
              <a:t> </a:t>
            </a:r>
            <a:r>
              <a:rPr lang="en-US" sz="4500">
                <a:solidFill>
                  <a:srgbClr val="FFDE59"/>
                </a:solidFill>
                <a:latin typeface="Alice"/>
              </a:rPr>
              <a:t>practice</a:t>
            </a:r>
            <a:r>
              <a:rPr lang="en-US" sz="4500">
                <a:solidFill>
                  <a:srgbClr val="FFFFFF"/>
                </a:solidFill>
                <a:latin typeface="Alice"/>
              </a:rPr>
              <a:t> </a:t>
            </a:r>
            <a:r>
              <a:rPr lang="en-US" sz="4500">
                <a:solidFill>
                  <a:srgbClr val="7ED957"/>
                </a:solidFill>
                <a:latin typeface="Alice"/>
              </a:rPr>
              <a:t>tim</a:t>
            </a:r>
            <a:r>
              <a:rPr lang="en-US" sz="4500">
                <a:solidFill>
                  <a:srgbClr val="FFFFFF"/>
                </a:solidFill>
                <a:latin typeface="Alice"/>
              </a:rPr>
              <a:t>e</a:t>
            </a:r>
          </a:p>
        </p:txBody>
      </p:sp>
      <p:sp>
        <p:nvSpPr>
          <p:cNvPr name="TextBox 26" id="26"/>
          <p:cNvSpPr txBox="true"/>
          <p:nvPr/>
        </p:nvSpPr>
        <p:spPr>
          <a:xfrm rot="0">
            <a:off x="5897880" y="5401310"/>
            <a:ext cx="712144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Bold"/>
              </a:rPr>
              <a:t>Output</a:t>
            </a:r>
          </a:p>
        </p:txBody>
      </p:sp>
      <p:sp>
        <p:nvSpPr>
          <p:cNvPr name="TextBox 27" id="27"/>
          <p:cNvSpPr txBox="true"/>
          <p:nvPr/>
        </p:nvSpPr>
        <p:spPr>
          <a:xfrm rot="0">
            <a:off x="7321407" y="6444334"/>
            <a:ext cx="3952900" cy="465120"/>
          </a:xfrm>
          <a:prstGeom prst="rect">
            <a:avLst/>
          </a:prstGeom>
        </p:spPr>
        <p:txBody>
          <a:bodyPr anchor="t" rtlCol="false" tIns="0" lIns="0" bIns="0" rIns="0">
            <a:spAutoFit/>
          </a:bodyPr>
          <a:lstStyle/>
          <a:p>
            <a:pPr algn="ctr">
              <a:lnSpc>
                <a:spcPts val="3806"/>
              </a:lnSpc>
              <a:spcBef>
                <a:spcPct val="0"/>
              </a:spcBef>
            </a:pPr>
            <a:r>
              <a:rPr lang="en-US" sz="2718">
                <a:solidFill>
                  <a:srgbClr val="FFFFFF"/>
                </a:solidFill>
                <a:latin typeface="Canva Sans Bold"/>
              </a:rPr>
              <a:t>i am learning "python" </a:t>
            </a:r>
          </a:p>
        </p:txBody>
      </p:sp>
      <p:sp>
        <p:nvSpPr>
          <p:cNvPr name="TextBox 28" id="28"/>
          <p:cNvSpPr txBox="true"/>
          <p:nvPr/>
        </p:nvSpPr>
        <p:spPr>
          <a:xfrm rot="0">
            <a:off x="-1128661" y="6382254"/>
            <a:ext cx="7471675" cy="323215"/>
          </a:xfrm>
          <a:prstGeom prst="rect">
            <a:avLst/>
          </a:prstGeom>
        </p:spPr>
        <p:txBody>
          <a:bodyPr anchor="t" rtlCol="false" tIns="0" lIns="0" bIns="0" rIns="0">
            <a:spAutoFit/>
          </a:bodyPr>
          <a:lstStyle/>
          <a:p>
            <a:pPr algn="ctr">
              <a:lnSpc>
                <a:spcPts val="2659"/>
              </a:lnSpc>
              <a:spcBef>
                <a:spcPct val="0"/>
              </a:spcBef>
            </a:pPr>
            <a:r>
              <a:rPr lang="en-US" sz="1899">
                <a:solidFill>
                  <a:srgbClr val="00BF63"/>
                </a:solidFill>
                <a:latin typeface="Canva Sans Bold"/>
              </a:rPr>
              <a:t>print</a:t>
            </a:r>
            <a:r>
              <a:rPr lang="en-US" sz="1899">
                <a:solidFill>
                  <a:srgbClr val="FFFFFF"/>
                </a:solidFill>
                <a:latin typeface="Canva Sans Bold"/>
              </a:rPr>
              <a:t>(</a:t>
            </a:r>
            <a:r>
              <a:rPr lang="en-US" sz="1899">
                <a:solidFill>
                  <a:srgbClr val="FFBC00"/>
                </a:solidFill>
                <a:latin typeface="Canva Sans Bold"/>
              </a:rPr>
              <a:t>‘‘I am learning \‘‘Python\‘‘ ‘‘</a:t>
            </a:r>
            <a:r>
              <a:rPr lang="en-US" sz="1899">
                <a:solidFill>
                  <a:srgbClr val="FFFFFF"/>
                </a:solidFill>
                <a:latin typeface="Canva Sans Bold"/>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2995040">
            <a:off x="5293708" y="-622115"/>
            <a:ext cx="6835711" cy="8229600"/>
          </a:xfrm>
          <a:custGeom>
            <a:avLst/>
            <a:gdLst/>
            <a:ahLst/>
            <a:cxnLst/>
            <a:rect r="r" b="b" t="t" l="l"/>
            <a:pathLst>
              <a:path h="8229600" w="6835711">
                <a:moveTo>
                  <a:pt x="0" y="0"/>
                </a:moveTo>
                <a:lnTo>
                  <a:pt x="6835711" y="0"/>
                </a:lnTo>
                <a:lnTo>
                  <a:pt x="6835711"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60594" y="-411480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5">
              <a:alphaModFix amt="30000"/>
            </a:blip>
            <a:stretch>
              <a:fillRect l="0" t="0" r="0" b="0"/>
            </a:stretch>
          </a:blipFill>
        </p:spPr>
      </p:sp>
      <p:grpSp>
        <p:nvGrpSpPr>
          <p:cNvPr name="Group 5" id="5"/>
          <p:cNvGrpSpPr/>
          <p:nvPr/>
        </p:nvGrpSpPr>
        <p:grpSpPr>
          <a:xfrm rot="0">
            <a:off x="14550128" y="59843"/>
            <a:ext cx="3737872" cy="1937715"/>
            <a:chOff x="0" y="0"/>
            <a:chExt cx="984460" cy="510345"/>
          </a:xfrm>
        </p:grpSpPr>
        <p:sp>
          <p:nvSpPr>
            <p:cNvPr name="Freeform 6" id="6"/>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D9D9D9">
                <a:alpha val="52941"/>
              </a:srgbClr>
            </a:solidFill>
          </p:spPr>
        </p:sp>
        <p:sp>
          <p:nvSpPr>
            <p:cNvPr name="TextBox 7" id="7"/>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8" id="8"/>
          <p:cNvSpPr/>
          <p:nvPr/>
        </p:nvSpPr>
        <p:spPr>
          <a:xfrm flipH="false" flipV="false" rot="0">
            <a:off x="15003773" y="-386591"/>
            <a:ext cx="2830582" cy="2830582"/>
          </a:xfrm>
          <a:custGeom>
            <a:avLst/>
            <a:gdLst/>
            <a:ahLst/>
            <a:cxnLst/>
            <a:rect r="r" b="b" t="t" l="l"/>
            <a:pathLst>
              <a:path h="2830582" w="2830582">
                <a:moveTo>
                  <a:pt x="0" y="0"/>
                </a:moveTo>
                <a:lnTo>
                  <a:pt x="2830582" y="0"/>
                </a:lnTo>
                <a:lnTo>
                  <a:pt x="2830582" y="2830582"/>
                </a:lnTo>
                <a:lnTo>
                  <a:pt x="0" y="2830582"/>
                </a:lnTo>
                <a:lnTo>
                  <a:pt x="0" y="0"/>
                </a:lnTo>
                <a:close/>
              </a:path>
            </a:pathLst>
          </a:custGeom>
          <a:blipFill>
            <a:blip r:embed="rId6"/>
            <a:stretch>
              <a:fillRect l="0" t="0" r="0" b="0"/>
            </a:stretch>
          </a:blipFill>
        </p:spPr>
      </p:sp>
      <p:sp>
        <p:nvSpPr>
          <p:cNvPr name="Freeform 9" id="9"/>
          <p:cNvSpPr/>
          <p:nvPr/>
        </p:nvSpPr>
        <p:spPr>
          <a:xfrm flipH="false" flipV="true" rot="8100000">
            <a:off x="5398189" y="4887116"/>
            <a:ext cx="1139269" cy="843059"/>
          </a:xfrm>
          <a:custGeom>
            <a:avLst/>
            <a:gdLst/>
            <a:ahLst/>
            <a:cxnLst/>
            <a:rect r="r" b="b" t="t" l="l"/>
            <a:pathLst>
              <a:path h="843059" w="1139269">
                <a:moveTo>
                  <a:pt x="0" y="843060"/>
                </a:moveTo>
                <a:lnTo>
                  <a:pt x="1139269" y="843060"/>
                </a:lnTo>
                <a:lnTo>
                  <a:pt x="1139269" y="0"/>
                </a:lnTo>
                <a:lnTo>
                  <a:pt x="0" y="0"/>
                </a:lnTo>
                <a:lnTo>
                  <a:pt x="0" y="84306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6207910" y="5679468"/>
            <a:ext cx="5503265" cy="4289054"/>
            <a:chOff x="0" y="0"/>
            <a:chExt cx="4714380" cy="3674224"/>
          </a:xfrm>
        </p:grpSpPr>
        <p:sp>
          <p:nvSpPr>
            <p:cNvPr name="Freeform 11" id="11"/>
            <p:cNvSpPr/>
            <p:nvPr/>
          </p:nvSpPr>
          <p:spPr>
            <a:xfrm flipH="false" flipV="false" rot="0">
              <a:off x="0" y="0"/>
              <a:ext cx="4714380" cy="3674225"/>
            </a:xfrm>
            <a:custGeom>
              <a:avLst/>
              <a:gdLst/>
              <a:ahLst/>
              <a:cxnLst/>
              <a:rect r="r" b="b" t="t" l="l"/>
              <a:pathLst>
                <a:path h="3674225" w="4714380">
                  <a:moveTo>
                    <a:pt x="4589920" y="3674224"/>
                  </a:moveTo>
                  <a:lnTo>
                    <a:pt x="124460" y="3674224"/>
                  </a:lnTo>
                  <a:cubicBezTo>
                    <a:pt x="55880" y="3674224"/>
                    <a:pt x="0" y="3618344"/>
                    <a:pt x="0" y="3549764"/>
                  </a:cubicBezTo>
                  <a:lnTo>
                    <a:pt x="0" y="124460"/>
                  </a:lnTo>
                  <a:cubicBezTo>
                    <a:pt x="0" y="55880"/>
                    <a:pt x="55880" y="0"/>
                    <a:pt x="124460" y="0"/>
                  </a:cubicBezTo>
                  <a:lnTo>
                    <a:pt x="4589921" y="0"/>
                  </a:lnTo>
                  <a:cubicBezTo>
                    <a:pt x="4658501" y="0"/>
                    <a:pt x="4714380" y="55880"/>
                    <a:pt x="4714380" y="124460"/>
                  </a:cubicBezTo>
                  <a:lnTo>
                    <a:pt x="4714380" y="3549764"/>
                  </a:lnTo>
                  <a:cubicBezTo>
                    <a:pt x="4714380" y="3618344"/>
                    <a:pt x="4658501" y="3674225"/>
                    <a:pt x="4589921" y="3674225"/>
                  </a:cubicBezTo>
                  <a:close/>
                </a:path>
              </a:pathLst>
            </a:custGeom>
            <a:solidFill>
              <a:srgbClr val="001524"/>
            </a:solidFill>
          </p:spPr>
        </p:sp>
      </p:grpSp>
      <p:sp>
        <p:nvSpPr>
          <p:cNvPr name="Freeform 12" id="12"/>
          <p:cNvSpPr/>
          <p:nvPr/>
        </p:nvSpPr>
        <p:spPr>
          <a:xfrm flipH="false" flipV="false" rot="0">
            <a:off x="262315" y="515298"/>
            <a:ext cx="1532771" cy="1532771"/>
          </a:xfrm>
          <a:custGeom>
            <a:avLst/>
            <a:gdLst/>
            <a:ahLst/>
            <a:cxnLst/>
            <a:rect r="r" b="b" t="t" l="l"/>
            <a:pathLst>
              <a:path h="1532771" w="1532771">
                <a:moveTo>
                  <a:pt x="0" y="0"/>
                </a:moveTo>
                <a:lnTo>
                  <a:pt x="1532770" y="0"/>
                </a:lnTo>
                <a:lnTo>
                  <a:pt x="1532770" y="1532771"/>
                </a:lnTo>
                <a:lnTo>
                  <a:pt x="0" y="1532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992621" y="643440"/>
            <a:ext cx="421528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\n - New Line</a:t>
            </a:r>
          </a:p>
        </p:txBody>
      </p:sp>
      <p:sp>
        <p:nvSpPr>
          <p:cNvPr name="TextBox 14" id="14"/>
          <p:cNvSpPr txBox="true"/>
          <p:nvPr/>
        </p:nvSpPr>
        <p:spPr>
          <a:xfrm rot="0">
            <a:off x="1992621" y="1952819"/>
            <a:ext cx="1044118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It Inserts a new line in the string.</a:t>
            </a:r>
          </a:p>
        </p:txBody>
      </p:sp>
      <p:grpSp>
        <p:nvGrpSpPr>
          <p:cNvPr name="Group 15" id="15"/>
          <p:cNvGrpSpPr/>
          <p:nvPr/>
        </p:nvGrpSpPr>
        <p:grpSpPr>
          <a:xfrm rot="0">
            <a:off x="-2109763" y="5151989"/>
            <a:ext cx="8072878" cy="9328690"/>
            <a:chOff x="0" y="0"/>
            <a:chExt cx="10763838" cy="12438254"/>
          </a:xfrm>
        </p:grpSpPr>
        <p:sp>
          <p:nvSpPr>
            <p:cNvPr name="Freeform 16" id="16"/>
            <p:cNvSpPr/>
            <p:nvPr/>
          </p:nvSpPr>
          <p:spPr>
            <a:xfrm flipH="false" flipV="false" rot="0">
              <a:off x="554077" y="1465454"/>
              <a:ext cx="8483346" cy="10972800"/>
            </a:xfrm>
            <a:custGeom>
              <a:avLst/>
              <a:gdLst/>
              <a:ahLst/>
              <a:cxnLst/>
              <a:rect r="r" b="b" t="t" l="l"/>
              <a:pathLst>
                <a:path h="10972800" w="8483346">
                  <a:moveTo>
                    <a:pt x="0" y="0"/>
                  </a:moveTo>
                  <a:lnTo>
                    <a:pt x="8483346" y="0"/>
                  </a:lnTo>
                  <a:lnTo>
                    <a:pt x="8483346" y="10972800"/>
                  </a:lnTo>
                  <a:lnTo>
                    <a:pt x="0" y="10972800"/>
                  </a:lnTo>
                  <a:lnTo>
                    <a:pt x="0" y="0"/>
                  </a:lnTo>
                  <a:close/>
                </a:path>
              </a:pathLst>
            </a:custGeom>
            <a:blipFill>
              <a:blip r:embed="rId11">
                <a:alphaModFix amt="30000"/>
              </a:blip>
              <a:stretch>
                <a:fillRect l="0" t="0" r="0" b="0"/>
              </a:stretch>
            </a:blipFill>
          </p:spPr>
        </p:sp>
        <p:sp>
          <p:nvSpPr>
            <p:cNvPr name="Freeform 17" id="17"/>
            <p:cNvSpPr/>
            <p:nvPr/>
          </p:nvSpPr>
          <p:spPr>
            <a:xfrm flipH="false" flipV="false" rot="0">
              <a:off x="0" y="0"/>
              <a:ext cx="8483346" cy="10972800"/>
            </a:xfrm>
            <a:custGeom>
              <a:avLst/>
              <a:gdLst/>
              <a:ahLst/>
              <a:cxnLst/>
              <a:rect r="r" b="b" t="t" l="l"/>
              <a:pathLst>
                <a:path h="10972800" w="8483346">
                  <a:moveTo>
                    <a:pt x="0" y="0"/>
                  </a:moveTo>
                  <a:lnTo>
                    <a:pt x="8483346" y="0"/>
                  </a:lnTo>
                  <a:lnTo>
                    <a:pt x="8483346" y="10972800"/>
                  </a:lnTo>
                  <a:lnTo>
                    <a:pt x="0" y="10972800"/>
                  </a:lnTo>
                  <a:lnTo>
                    <a:pt x="0" y="0"/>
                  </a:lnTo>
                  <a:close/>
                </a:path>
              </a:pathLst>
            </a:custGeom>
            <a:blipFill>
              <a:blip r:embed="rId11">
                <a:alphaModFix amt="30000"/>
              </a:blip>
              <a:stretch>
                <a:fillRect l="0" t="0" r="0" b="0"/>
              </a:stretch>
            </a:blipFill>
          </p:spPr>
        </p:sp>
        <p:grpSp>
          <p:nvGrpSpPr>
            <p:cNvPr name="Group 18" id="18"/>
            <p:cNvGrpSpPr/>
            <p:nvPr/>
          </p:nvGrpSpPr>
          <p:grpSpPr>
            <a:xfrm rot="0">
              <a:off x="3426151" y="703305"/>
              <a:ext cx="7337687" cy="5718738"/>
              <a:chOff x="0" y="0"/>
              <a:chExt cx="4714380" cy="3674224"/>
            </a:xfrm>
          </p:grpSpPr>
          <p:sp>
            <p:nvSpPr>
              <p:cNvPr name="Freeform 19" id="19"/>
              <p:cNvSpPr/>
              <p:nvPr/>
            </p:nvSpPr>
            <p:spPr>
              <a:xfrm flipH="false" flipV="false" rot="0">
                <a:off x="0" y="0"/>
                <a:ext cx="4714380" cy="3674225"/>
              </a:xfrm>
              <a:custGeom>
                <a:avLst/>
                <a:gdLst/>
                <a:ahLst/>
                <a:cxnLst/>
                <a:rect r="r" b="b" t="t" l="l"/>
                <a:pathLst>
                  <a:path h="3674225" w="4714380">
                    <a:moveTo>
                      <a:pt x="4589920" y="3674224"/>
                    </a:moveTo>
                    <a:lnTo>
                      <a:pt x="124460" y="3674224"/>
                    </a:lnTo>
                    <a:cubicBezTo>
                      <a:pt x="55880" y="3674224"/>
                      <a:pt x="0" y="3618344"/>
                      <a:pt x="0" y="3549764"/>
                    </a:cubicBezTo>
                    <a:lnTo>
                      <a:pt x="0" y="124460"/>
                    </a:lnTo>
                    <a:cubicBezTo>
                      <a:pt x="0" y="55880"/>
                      <a:pt x="55880" y="0"/>
                      <a:pt x="124460" y="0"/>
                    </a:cubicBezTo>
                    <a:lnTo>
                      <a:pt x="4589921" y="0"/>
                    </a:lnTo>
                    <a:cubicBezTo>
                      <a:pt x="4658501" y="0"/>
                      <a:pt x="4714380" y="55880"/>
                      <a:pt x="4714380" y="124460"/>
                    </a:cubicBezTo>
                    <a:lnTo>
                      <a:pt x="4714380" y="3549764"/>
                    </a:lnTo>
                    <a:cubicBezTo>
                      <a:pt x="4714380" y="3618344"/>
                      <a:pt x="4658501" y="3674225"/>
                      <a:pt x="4589921" y="3674225"/>
                    </a:cubicBezTo>
                    <a:close/>
                  </a:path>
                </a:pathLst>
              </a:custGeom>
              <a:solidFill>
                <a:srgbClr val="001524"/>
              </a:solidFill>
            </p:spPr>
          </p:sp>
        </p:grpSp>
        <p:sp>
          <p:nvSpPr>
            <p:cNvPr name="TextBox 20" id="20"/>
            <p:cNvSpPr txBox="true"/>
            <p:nvPr/>
          </p:nvSpPr>
          <p:spPr>
            <a:xfrm rot="0">
              <a:off x="3694042" y="1218778"/>
              <a:ext cx="6934888" cy="692871"/>
            </a:xfrm>
            <a:prstGeom prst="rect">
              <a:avLst/>
            </a:prstGeom>
          </p:spPr>
          <p:txBody>
            <a:bodyPr anchor="t" rtlCol="false" tIns="0" lIns="0" bIns="0" rIns="0">
              <a:spAutoFit/>
            </a:bodyPr>
            <a:lstStyle/>
            <a:p>
              <a:pPr>
                <a:lnSpc>
                  <a:spcPts val="4581"/>
                </a:lnSpc>
              </a:pPr>
              <a:r>
                <a:rPr lang="en-US" sz="2899">
                  <a:solidFill>
                    <a:srgbClr val="FF3131"/>
                  </a:solidFill>
                  <a:latin typeface="JetBrains Mono"/>
                </a:rPr>
                <a:t>print(</a:t>
              </a:r>
              <a:r>
                <a:rPr lang="en-US" sz="2899">
                  <a:solidFill>
                    <a:srgbClr val="7ED957"/>
                  </a:solidFill>
                  <a:latin typeface="JetBrains Mono"/>
                </a:rPr>
                <a:t>'Hello\nWorld'</a:t>
              </a:r>
              <a:r>
                <a:rPr lang="en-US" sz="2899">
                  <a:solidFill>
                    <a:srgbClr val="FF3131"/>
                  </a:solidFill>
                  <a:latin typeface="JetBrains Mono"/>
                </a:rPr>
                <a:t>)</a:t>
              </a:r>
            </a:p>
          </p:txBody>
        </p:sp>
      </p:grpSp>
      <p:sp>
        <p:nvSpPr>
          <p:cNvPr name="TextBox 21" id="21"/>
          <p:cNvSpPr txBox="true"/>
          <p:nvPr/>
        </p:nvSpPr>
        <p:spPr>
          <a:xfrm rot="0">
            <a:off x="6207910" y="5899290"/>
            <a:ext cx="5503265" cy="613411"/>
          </a:xfrm>
          <a:prstGeom prst="rect">
            <a:avLst/>
          </a:prstGeom>
        </p:spPr>
        <p:txBody>
          <a:bodyPr anchor="t" rtlCol="false" tIns="0" lIns="0" bIns="0" rIns="0">
            <a:spAutoFit/>
          </a:bodyPr>
          <a:lstStyle/>
          <a:p>
            <a:pPr algn="ctr">
              <a:lnSpc>
                <a:spcPts val="5039"/>
              </a:lnSpc>
              <a:spcBef>
                <a:spcPct val="0"/>
              </a:spcBef>
            </a:pPr>
            <a:r>
              <a:rPr lang="en-US" sz="3599">
                <a:solidFill>
                  <a:srgbClr val="FFFFFF"/>
                </a:solidFill>
                <a:latin typeface="Canva Sans Bold"/>
              </a:rPr>
              <a:t>OutPut</a:t>
            </a:r>
          </a:p>
        </p:txBody>
      </p:sp>
      <p:sp>
        <p:nvSpPr>
          <p:cNvPr name="TextBox 22" id="22"/>
          <p:cNvSpPr txBox="true"/>
          <p:nvPr/>
        </p:nvSpPr>
        <p:spPr>
          <a:xfrm rot="0">
            <a:off x="4668305" y="6976251"/>
            <a:ext cx="5503265" cy="1012191"/>
          </a:xfrm>
          <a:prstGeom prst="rect">
            <a:avLst/>
          </a:prstGeom>
        </p:spPr>
        <p:txBody>
          <a:bodyPr anchor="t" rtlCol="false" tIns="0" lIns="0" bIns="0" rIns="0">
            <a:spAutoFit/>
          </a:bodyPr>
          <a:lstStyle/>
          <a:p>
            <a:pPr algn="ctr">
              <a:lnSpc>
                <a:spcPts val="4059"/>
              </a:lnSpc>
            </a:pPr>
            <a:r>
              <a:rPr lang="en-US" sz="2899">
                <a:solidFill>
                  <a:srgbClr val="FFFFFF"/>
                </a:solidFill>
                <a:latin typeface="Canva Sans Bold"/>
              </a:rPr>
              <a:t>Hello</a:t>
            </a:r>
          </a:p>
          <a:p>
            <a:pPr algn="ctr">
              <a:lnSpc>
                <a:spcPts val="4059"/>
              </a:lnSpc>
              <a:spcBef>
                <a:spcPct val="0"/>
              </a:spcBef>
            </a:pPr>
            <a:r>
              <a:rPr lang="en-US" sz="2899">
                <a:solidFill>
                  <a:srgbClr val="FFFFFF"/>
                </a:solidFill>
                <a:latin typeface="Canva Sans Bold"/>
              </a:rPr>
              <a:t>World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2995040">
            <a:off x="5293708" y="-622115"/>
            <a:ext cx="6835711" cy="8229600"/>
          </a:xfrm>
          <a:custGeom>
            <a:avLst/>
            <a:gdLst/>
            <a:ahLst/>
            <a:cxnLst/>
            <a:rect r="r" b="b" t="t" l="l"/>
            <a:pathLst>
              <a:path h="8229600" w="6835711">
                <a:moveTo>
                  <a:pt x="0" y="0"/>
                </a:moveTo>
                <a:lnTo>
                  <a:pt x="6835711" y="0"/>
                </a:lnTo>
                <a:lnTo>
                  <a:pt x="6835711"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694205" y="6251080"/>
            <a:ext cx="6362509" cy="8229600"/>
          </a:xfrm>
          <a:custGeom>
            <a:avLst/>
            <a:gdLst/>
            <a:ahLst/>
            <a:cxnLst/>
            <a:rect r="r" b="b" t="t" l="l"/>
            <a:pathLst>
              <a:path h="8229600" w="6362509">
                <a:moveTo>
                  <a:pt x="0" y="0"/>
                </a:moveTo>
                <a:lnTo>
                  <a:pt x="6362510" y="0"/>
                </a:lnTo>
                <a:lnTo>
                  <a:pt x="6362510" y="8229600"/>
                </a:lnTo>
                <a:lnTo>
                  <a:pt x="0" y="8229600"/>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060594" y="-411480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6">
              <a:alphaModFix amt="30000"/>
            </a:blip>
            <a:stretch>
              <a:fillRect l="0" t="0" r="0" b="0"/>
            </a:stretch>
          </a:blipFill>
        </p:spPr>
      </p:sp>
      <p:grpSp>
        <p:nvGrpSpPr>
          <p:cNvPr name="Group 6" id="6"/>
          <p:cNvGrpSpPr/>
          <p:nvPr/>
        </p:nvGrpSpPr>
        <p:grpSpPr>
          <a:xfrm rot="0">
            <a:off x="14550128" y="59843"/>
            <a:ext cx="3737872" cy="1937715"/>
            <a:chOff x="0" y="0"/>
            <a:chExt cx="984460" cy="510345"/>
          </a:xfrm>
        </p:grpSpPr>
        <p:sp>
          <p:nvSpPr>
            <p:cNvPr name="Freeform 7" id="7"/>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D9D9D9">
                <a:alpha val="52941"/>
              </a:srgbClr>
            </a:solidFill>
          </p:spPr>
        </p:sp>
        <p:sp>
          <p:nvSpPr>
            <p:cNvPr name="TextBox 8" id="8"/>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9" id="9"/>
          <p:cNvSpPr/>
          <p:nvPr/>
        </p:nvSpPr>
        <p:spPr>
          <a:xfrm flipH="false" flipV="false" rot="0">
            <a:off x="15003773" y="-386591"/>
            <a:ext cx="2830582" cy="2830582"/>
          </a:xfrm>
          <a:custGeom>
            <a:avLst/>
            <a:gdLst/>
            <a:ahLst/>
            <a:cxnLst/>
            <a:rect r="r" b="b" t="t" l="l"/>
            <a:pathLst>
              <a:path h="2830582" w="2830582">
                <a:moveTo>
                  <a:pt x="0" y="0"/>
                </a:moveTo>
                <a:lnTo>
                  <a:pt x="2830582" y="0"/>
                </a:lnTo>
                <a:lnTo>
                  <a:pt x="2830582" y="2830582"/>
                </a:lnTo>
                <a:lnTo>
                  <a:pt x="0" y="2830582"/>
                </a:lnTo>
                <a:lnTo>
                  <a:pt x="0" y="0"/>
                </a:lnTo>
                <a:close/>
              </a:path>
            </a:pathLst>
          </a:custGeom>
          <a:blipFill>
            <a:blip r:embed="rId7"/>
            <a:stretch>
              <a:fillRect l="0" t="0" r="0" b="0"/>
            </a:stretch>
          </a:blipFill>
        </p:spPr>
      </p:sp>
      <p:sp>
        <p:nvSpPr>
          <p:cNvPr name="Freeform 10" id="10"/>
          <p:cNvSpPr/>
          <p:nvPr/>
        </p:nvSpPr>
        <p:spPr>
          <a:xfrm flipH="false" flipV="false" rot="0">
            <a:off x="-2109763" y="5151989"/>
            <a:ext cx="6362509" cy="8229600"/>
          </a:xfrm>
          <a:custGeom>
            <a:avLst/>
            <a:gdLst/>
            <a:ahLst/>
            <a:cxnLst/>
            <a:rect r="r" b="b" t="t" l="l"/>
            <a:pathLst>
              <a:path h="8229600" w="6362509">
                <a:moveTo>
                  <a:pt x="0" y="0"/>
                </a:moveTo>
                <a:lnTo>
                  <a:pt x="6362510" y="0"/>
                </a:lnTo>
                <a:lnTo>
                  <a:pt x="6362510" y="8229600"/>
                </a:lnTo>
                <a:lnTo>
                  <a:pt x="0" y="8229600"/>
                </a:lnTo>
                <a:lnTo>
                  <a:pt x="0" y="0"/>
                </a:lnTo>
                <a:close/>
              </a:path>
            </a:pathLst>
          </a:custGeom>
          <a:blipFill>
            <a:blip r:embed="rId3">
              <a:alphaModFix amt="30000"/>
            </a:blip>
            <a:stretch>
              <a:fillRect l="0" t="0" r="0" b="0"/>
            </a:stretch>
          </a:blipFill>
        </p:spPr>
      </p:sp>
      <p:grpSp>
        <p:nvGrpSpPr>
          <p:cNvPr name="Group 11" id="11"/>
          <p:cNvGrpSpPr/>
          <p:nvPr/>
        </p:nvGrpSpPr>
        <p:grpSpPr>
          <a:xfrm rot="0">
            <a:off x="459850" y="5679468"/>
            <a:ext cx="5503265" cy="4289054"/>
            <a:chOff x="0" y="0"/>
            <a:chExt cx="4714380" cy="3674224"/>
          </a:xfrm>
        </p:grpSpPr>
        <p:sp>
          <p:nvSpPr>
            <p:cNvPr name="Freeform 12" id="12"/>
            <p:cNvSpPr/>
            <p:nvPr/>
          </p:nvSpPr>
          <p:spPr>
            <a:xfrm flipH="false" flipV="false" rot="0">
              <a:off x="0" y="0"/>
              <a:ext cx="4714380" cy="3674225"/>
            </a:xfrm>
            <a:custGeom>
              <a:avLst/>
              <a:gdLst/>
              <a:ahLst/>
              <a:cxnLst/>
              <a:rect r="r" b="b" t="t" l="l"/>
              <a:pathLst>
                <a:path h="3674225" w="4714380">
                  <a:moveTo>
                    <a:pt x="4589920" y="3674224"/>
                  </a:moveTo>
                  <a:lnTo>
                    <a:pt x="124460" y="3674224"/>
                  </a:lnTo>
                  <a:cubicBezTo>
                    <a:pt x="55880" y="3674224"/>
                    <a:pt x="0" y="3618344"/>
                    <a:pt x="0" y="3549764"/>
                  </a:cubicBezTo>
                  <a:lnTo>
                    <a:pt x="0" y="124460"/>
                  </a:lnTo>
                  <a:cubicBezTo>
                    <a:pt x="0" y="55880"/>
                    <a:pt x="55880" y="0"/>
                    <a:pt x="124460" y="0"/>
                  </a:cubicBezTo>
                  <a:lnTo>
                    <a:pt x="4589921" y="0"/>
                  </a:lnTo>
                  <a:cubicBezTo>
                    <a:pt x="4658501" y="0"/>
                    <a:pt x="4714380" y="55880"/>
                    <a:pt x="4714380" y="124460"/>
                  </a:cubicBezTo>
                  <a:lnTo>
                    <a:pt x="4714380" y="3549764"/>
                  </a:lnTo>
                  <a:cubicBezTo>
                    <a:pt x="4714380" y="3618344"/>
                    <a:pt x="4658501" y="3674225"/>
                    <a:pt x="4589921" y="3674225"/>
                  </a:cubicBezTo>
                  <a:close/>
                </a:path>
              </a:pathLst>
            </a:custGeom>
            <a:solidFill>
              <a:srgbClr val="001524"/>
            </a:solidFill>
          </p:spPr>
        </p:sp>
      </p:grpSp>
      <p:sp>
        <p:nvSpPr>
          <p:cNvPr name="Freeform 13" id="13"/>
          <p:cNvSpPr/>
          <p:nvPr/>
        </p:nvSpPr>
        <p:spPr>
          <a:xfrm flipH="false" flipV="true" rot="8100000">
            <a:off x="5398189" y="4887116"/>
            <a:ext cx="1139269" cy="843059"/>
          </a:xfrm>
          <a:custGeom>
            <a:avLst/>
            <a:gdLst/>
            <a:ahLst/>
            <a:cxnLst/>
            <a:rect r="r" b="b" t="t" l="l"/>
            <a:pathLst>
              <a:path h="843059" w="1139269">
                <a:moveTo>
                  <a:pt x="0" y="843060"/>
                </a:moveTo>
                <a:lnTo>
                  <a:pt x="1139269" y="843060"/>
                </a:lnTo>
                <a:lnTo>
                  <a:pt x="1139269" y="0"/>
                </a:lnTo>
                <a:lnTo>
                  <a:pt x="0" y="0"/>
                </a:lnTo>
                <a:lnTo>
                  <a:pt x="0" y="84306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6207910" y="5679468"/>
            <a:ext cx="5503265" cy="4289054"/>
            <a:chOff x="0" y="0"/>
            <a:chExt cx="4714380" cy="3674224"/>
          </a:xfrm>
        </p:grpSpPr>
        <p:sp>
          <p:nvSpPr>
            <p:cNvPr name="Freeform 15" id="15"/>
            <p:cNvSpPr/>
            <p:nvPr/>
          </p:nvSpPr>
          <p:spPr>
            <a:xfrm flipH="false" flipV="false" rot="0">
              <a:off x="0" y="0"/>
              <a:ext cx="4714380" cy="3674225"/>
            </a:xfrm>
            <a:custGeom>
              <a:avLst/>
              <a:gdLst/>
              <a:ahLst/>
              <a:cxnLst/>
              <a:rect r="r" b="b" t="t" l="l"/>
              <a:pathLst>
                <a:path h="3674225" w="4714380">
                  <a:moveTo>
                    <a:pt x="4589920" y="3674224"/>
                  </a:moveTo>
                  <a:lnTo>
                    <a:pt x="124460" y="3674224"/>
                  </a:lnTo>
                  <a:cubicBezTo>
                    <a:pt x="55880" y="3674224"/>
                    <a:pt x="0" y="3618344"/>
                    <a:pt x="0" y="3549764"/>
                  </a:cubicBezTo>
                  <a:lnTo>
                    <a:pt x="0" y="124460"/>
                  </a:lnTo>
                  <a:cubicBezTo>
                    <a:pt x="0" y="55880"/>
                    <a:pt x="55880" y="0"/>
                    <a:pt x="124460" y="0"/>
                  </a:cubicBezTo>
                  <a:lnTo>
                    <a:pt x="4589921" y="0"/>
                  </a:lnTo>
                  <a:cubicBezTo>
                    <a:pt x="4658501" y="0"/>
                    <a:pt x="4714380" y="55880"/>
                    <a:pt x="4714380" y="124460"/>
                  </a:cubicBezTo>
                  <a:lnTo>
                    <a:pt x="4714380" y="3549764"/>
                  </a:lnTo>
                  <a:cubicBezTo>
                    <a:pt x="4714380" y="3618344"/>
                    <a:pt x="4658501" y="3674225"/>
                    <a:pt x="4589921" y="3674225"/>
                  </a:cubicBezTo>
                  <a:close/>
                </a:path>
              </a:pathLst>
            </a:custGeom>
            <a:solidFill>
              <a:srgbClr val="001524"/>
            </a:solidFill>
          </p:spPr>
        </p:sp>
      </p:grpSp>
      <p:sp>
        <p:nvSpPr>
          <p:cNvPr name="Freeform 16" id="16"/>
          <p:cNvSpPr/>
          <p:nvPr/>
        </p:nvSpPr>
        <p:spPr>
          <a:xfrm flipH="false" flipV="false" rot="0">
            <a:off x="324184" y="588526"/>
            <a:ext cx="1409032" cy="1409032"/>
          </a:xfrm>
          <a:custGeom>
            <a:avLst/>
            <a:gdLst/>
            <a:ahLst/>
            <a:cxnLst/>
            <a:rect r="r" b="b" t="t" l="l"/>
            <a:pathLst>
              <a:path h="1409032" w="1409032">
                <a:moveTo>
                  <a:pt x="0" y="0"/>
                </a:moveTo>
                <a:lnTo>
                  <a:pt x="1409032" y="0"/>
                </a:lnTo>
                <a:lnTo>
                  <a:pt x="1409032" y="1409031"/>
                </a:lnTo>
                <a:lnTo>
                  <a:pt x="0" y="14090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992621" y="801869"/>
            <a:ext cx="553140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\t (tab character)</a:t>
            </a:r>
          </a:p>
        </p:txBody>
      </p:sp>
      <p:sp>
        <p:nvSpPr>
          <p:cNvPr name="TextBox 18" id="18"/>
          <p:cNvSpPr txBox="true"/>
          <p:nvPr/>
        </p:nvSpPr>
        <p:spPr>
          <a:xfrm rot="0">
            <a:off x="0" y="2074422"/>
            <a:ext cx="17036864" cy="662939"/>
          </a:xfrm>
          <a:prstGeom prst="rect">
            <a:avLst/>
          </a:prstGeom>
        </p:spPr>
        <p:txBody>
          <a:bodyPr anchor="t" rtlCol="false" tIns="0" lIns="0" bIns="0" rIns="0">
            <a:spAutoFit/>
          </a:bodyPr>
          <a:lstStyle/>
          <a:p>
            <a:pPr algn="ctr">
              <a:lnSpc>
                <a:spcPts val="5460"/>
              </a:lnSpc>
            </a:pPr>
            <a:r>
              <a:rPr lang="en-US" sz="3900">
                <a:solidFill>
                  <a:srgbClr val="FFFFFF"/>
                </a:solidFill>
                <a:latin typeface="Canva Sans Bold"/>
              </a:rPr>
              <a:t>Represents a tab character. It inserts a tab space into the string..</a:t>
            </a:r>
          </a:p>
        </p:txBody>
      </p:sp>
      <p:sp>
        <p:nvSpPr>
          <p:cNvPr name="TextBox 19" id="19"/>
          <p:cNvSpPr txBox="true"/>
          <p:nvPr/>
        </p:nvSpPr>
        <p:spPr>
          <a:xfrm rot="0">
            <a:off x="660769" y="6613920"/>
            <a:ext cx="5201166" cy="545847"/>
          </a:xfrm>
          <a:prstGeom prst="rect">
            <a:avLst/>
          </a:prstGeom>
        </p:spPr>
        <p:txBody>
          <a:bodyPr anchor="t" rtlCol="false" tIns="0" lIns="0" bIns="0" rIns="0">
            <a:spAutoFit/>
          </a:bodyPr>
          <a:lstStyle/>
          <a:p>
            <a:pPr>
              <a:lnSpc>
                <a:spcPts val="4581"/>
              </a:lnSpc>
            </a:pPr>
            <a:r>
              <a:rPr lang="en-US" sz="2899">
                <a:solidFill>
                  <a:srgbClr val="FF3131"/>
                </a:solidFill>
                <a:latin typeface="JetBrains Mono"/>
              </a:rPr>
              <a:t>print(</a:t>
            </a:r>
            <a:r>
              <a:rPr lang="en-US" sz="2899">
                <a:solidFill>
                  <a:srgbClr val="7ED957"/>
                </a:solidFill>
                <a:latin typeface="JetBrains Mono"/>
              </a:rPr>
              <a:t>'Hello\tWorld'</a:t>
            </a:r>
            <a:r>
              <a:rPr lang="en-US" sz="2899">
                <a:solidFill>
                  <a:srgbClr val="FF3131"/>
                </a:solidFill>
                <a:latin typeface="JetBrains Mono"/>
              </a:rPr>
              <a:t>)</a:t>
            </a:r>
          </a:p>
        </p:txBody>
      </p:sp>
      <p:sp>
        <p:nvSpPr>
          <p:cNvPr name="TextBox 20" id="20"/>
          <p:cNvSpPr txBox="true"/>
          <p:nvPr/>
        </p:nvSpPr>
        <p:spPr>
          <a:xfrm rot="0">
            <a:off x="6207910" y="5899290"/>
            <a:ext cx="5503265" cy="613411"/>
          </a:xfrm>
          <a:prstGeom prst="rect">
            <a:avLst/>
          </a:prstGeom>
        </p:spPr>
        <p:txBody>
          <a:bodyPr anchor="t" rtlCol="false" tIns="0" lIns="0" bIns="0" rIns="0">
            <a:spAutoFit/>
          </a:bodyPr>
          <a:lstStyle/>
          <a:p>
            <a:pPr algn="ctr">
              <a:lnSpc>
                <a:spcPts val="5039"/>
              </a:lnSpc>
              <a:spcBef>
                <a:spcPct val="0"/>
              </a:spcBef>
            </a:pPr>
            <a:r>
              <a:rPr lang="en-US" sz="3599">
                <a:solidFill>
                  <a:srgbClr val="FFFFFF"/>
                </a:solidFill>
                <a:latin typeface="Canva Sans Bold"/>
              </a:rPr>
              <a:t>OutPut</a:t>
            </a:r>
          </a:p>
        </p:txBody>
      </p:sp>
      <p:sp>
        <p:nvSpPr>
          <p:cNvPr name="TextBox 21" id="21"/>
          <p:cNvSpPr txBox="true"/>
          <p:nvPr/>
        </p:nvSpPr>
        <p:spPr>
          <a:xfrm rot="0">
            <a:off x="5861935" y="6661926"/>
            <a:ext cx="5503265" cy="497841"/>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Canva Sans Bold"/>
              </a:rPr>
              <a:t>Hello        </a:t>
            </a:r>
            <a:r>
              <a:rPr lang="en-US" sz="2899">
                <a:solidFill>
                  <a:srgbClr val="FFFFFF"/>
                </a:solidFill>
                <a:latin typeface="Canva Sans Bold"/>
              </a:rPr>
              <a:t>World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2995040">
            <a:off x="5293708" y="-622115"/>
            <a:ext cx="6835711" cy="8229600"/>
          </a:xfrm>
          <a:custGeom>
            <a:avLst/>
            <a:gdLst/>
            <a:ahLst/>
            <a:cxnLst/>
            <a:rect r="r" b="b" t="t" l="l"/>
            <a:pathLst>
              <a:path h="8229600" w="6835711">
                <a:moveTo>
                  <a:pt x="0" y="0"/>
                </a:moveTo>
                <a:lnTo>
                  <a:pt x="6835711" y="0"/>
                </a:lnTo>
                <a:lnTo>
                  <a:pt x="6835711"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694205" y="6251080"/>
            <a:ext cx="6362509" cy="8229600"/>
          </a:xfrm>
          <a:custGeom>
            <a:avLst/>
            <a:gdLst/>
            <a:ahLst/>
            <a:cxnLst/>
            <a:rect r="r" b="b" t="t" l="l"/>
            <a:pathLst>
              <a:path h="8229600" w="6362509">
                <a:moveTo>
                  <a:pt x="0" y="0"/>
                </a:moveTo>
                <a:lnTo>
                  <a:pt x="6362510" y="0"/>
                </a:lnTo>
                <a:lnTo>
                  <a:pt x="6362510" y="8229600"/>
                </a:lnTo>
                <a:lnTo>
                  <a:pt x="0" y="8229600"/>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060594" y="-411480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6">
              <a:alphaModFix amt="30000"/>
            </a:blip>
            <a:stretch>
              <a:fillRect l="0" t="0" r="0" b="0"/>
            </a:stretch>
          </a:blipFill>
        </p:spPr>
      </p:sp>
      <p:grpSp>
        <p:nvGrpSpPr>
          <p:cNvPr name="Group 6" id="6"/>
          <p:cNvGrpSpPr/>
          <p:nvPr/>
        </p:nvGrpSpPr>
        <p:grpSpPr>
          <a:xfrm rot="0">
            <a:off x="14550128" y="59843"/>
            <a:ext cx="3737872" cy="1937715"/>
            <a:chOff x="0" y="0"/>
            <a:chExt cx="984460" cy="510345"/>
          </a:xfrm>
        </p:grpSpPr>
        <p:sp>
          <p:nvSpPr>
            <p:cNvPr name="Freeform 7" id="7"/>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D9D9D9">
                <a:alpha val="52941"/>
              </a:srgbClr>
            </a:solidFill>
          </p:spPr>
        </p:sp>
        <p:sp>
          <p:nvSpPr>
            <p:cNvPr name="TextBox 8" id="8"/>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9" id="9"/>
          <p:cNvSpPr/>
          <p:nvPr/>
        </p:nvSpPr>
        <p:spPr>
          <a:xfrm flipH="false" flipV="false" rot="0">
            <a:off x="15003773" y="-386591"/>
            <a:ext cx="2830582" cy="2830582"/>
          </a:xfrm>
          <a:custGeom>
            <a:avLst/>
            <a:gdLst/>
            <a:ahLst/>
            <a:cxnLst/>
            <a:rect r="r" b="b" t="t" l="l"/>
            <a:pathLst>
              <a:path h="2830582" w="2830582">
                <a:moveTo>
                  <a:pt x="0" y="0"/>
                </a:moveTo>
                <a:lnTo>
                  <a:pt x="2830582" y="0"/>
                </a:lnTo>
                <a:lnTo>
                  <a:pt x="2830582" y="2830582"/>
                </a:lnTo>
                <a:lnTo>
                  <a:pt x="0" y="2830582"/>
                </a:lnTo>
                <a:lnTo>
                  <a:pt x="0" y="0"/>
                </a:lnTo>
                <a:close/>
              </a:path>
            </a:pathLst>
          </a:custGeom>
          <a:blipFill>
            <a:blip r:embed="rId7"/>
            <a:stretch>
              <a:fillRect l="0" t="0" r="0" b="0"/>
            </a:stretch>
          </a:blipFill>
        </p:spPr>
      </p:sp>
      <p:sp>
        <p:nvSpPr>
          <p:cNvPr name="Freeform 10" id="10"/>
          <p:cNvSpPr/>
          <p:nvPr/>
        </p:nvSpPr>
        <p:spPr>
          <a:xfrm flipH="false" flipV="false" rot="0">
            <a:off x="-2109763" y="5151989"/>
            <a:ext cx="6362509" cy="8229600"/>
          </a:xfrm>
          <a:custGeom>
            <a:avLst/>
            <a:gdLst/>
            <a:ahLst/>
            <a:cxnLst/>
            <a:rect r="r" b="b" t="t" l="l"/>
            <a:pathLst>
              <a:path h="8229600" w="6362509">
                <a:moveTo>
                  <a:pt x="0" y="0"/>
                </a:moveTo>
                <a:lnTo>
                  <a:pt x="6362510" y="0"/>
                </a:lnTo>
                <a:lnTo>
                  <a:pt x="6362510" y="8229600"/>
                </a:lnTo>
                <a:lnTo>
                  <a:pt x="0" y="8229600"/>
                </a:lnTo>
                <a:lnTo>
                  <a:pt x="0" y="0"/>
                </a:lnTo>
                <a:close/>
              </a:path>
            </a:pathLst>
          </a:custGeom>
          <a:blipFill>
            <a:blip r:embed="rId3">
              <a:alphaModFix amt="30000"/>
            </a:blip>
            <a:stretch>
              <a:fillRect l="0" t="0" r="0" b="0"/>
            </a:stretch>
          </a:blipFill>
        </p:spPr>
      </p:sp>
      <p:grpSp>
        <p:nvGrpSpPr>
          <p:cNvPr name="Group 11" id="11"/>
          <p:cNvGrpSpPr/>
          <p:nvPr/>
        </p:nvGrpSpPr>
        <p:grpSpPr>
          <a:xfrm rot="0">
            <a:off x="459850" y="5679468"/>
            <a:ext cx="5503265" cy="4289054"/>
            <a:chOff x="0" y="0"/>
            <a:chExt cx="4714380" cy="3674224"/>
          </a:xfrm>
        </p:grpSpPr>
        <p:sp>
          <p:nvSpPr>
            <p:cNvPr name="Freeform 12" id="12"/>
            <p:cNvSpPr/>
            <p:nvPr/>
          </p:nvSpPr>
          <p:spPr>
            <a:xfrm flipH="false" flipV="false" rot="0">
              <a:off x="0" y="0"/>
              <a:ext cx="4714380" cy="3674225"/>
            </a:xfrm>
            <a:custGeom>
              <a:avLst/>
              <a:gdLst/>
              <a:ahLst/>
              <a:cxnLst/>
              <a:rect r="r" b="b" t="t" l="l"/>
              <a:pathLst>
                <a:path h="3674225" w="4714380">
                  <a:moveTo>
                    <a:pt x="4589920" y="3674224"/>
                  </a:moveTo>
                  <a:lnTo>
                    <a:pt x="124460" y="3674224"/>
                  </a:lnTo>
                  <a:cubicBezTo>
                    <a:pt x="55880" y="3674224"/>
                    <a:pt x="0" y="3618344"/>
                    <a:pt x="0" y="3549764"/>
                  </a:cubicBezTo>
                  <a:lnTo>
                    <a:pt x="0" y="124460"/>
                  </a:lnTo>
                  <a:cubicBezTo>
                    <a:pt x="0" y="55880"/>
                    <a:pt x="55880" y="0"/>
                    <a:pt x="124460" y="0"/>
                  </a:cubicBezTo>
                  <a:lnTo>
                    <a:pt x="4589921" y="0"/>
                  </a:lnTo>
                  <a:cubicBezTo>
                    <a:pt x="4658501" y="0"/>
                    <a:pt x="4714380" y="55880"/>
                    <a:pt x="4714380" y="124460"/>
                  </a:cubicBezTo>
                  <a:lnTo>
                    <a:pt x="4714380" y="3549764"/>
                  </a:lnTo>
                  <a:cubicBezTo>
                    <a:pt x="4714380" y="3618344"/>
                    <a:pt x="4658501" y="3674225"/>
                    <a:pt x="4589921" y="3674225"/>
                  </a:cubicBezTo>
                  <a:close/>
                </a:path>
              </a:pathLst>
            </a:custGeom>
            <a:solidFill>
              <a:srgbClr val="001524"/>
            </a:solidFill>
          </p:spPr>
        </p:sp>
      </p:grpSp>
      <p:sp>
        <p:nvSpPr>
          <p:cNvPr name="Freeform 13" id="13"/>
          <p:cNvSpPr/>
          <p:nvPr/>
        </p:nvSpPr>
        <p:spPr>
          <a:xfrm flipH="false" flipV="true" rot="8100000">
            <a:off x="5398189" y="4887116"/>
            <a:ext cx="1139269" cy="843059"/>
          </a:xfrm>
          <a:custGeom>
            <a:avLst/>
            <a:gdLst/>
            <a:ahLst/>
            <a:cxnLst/>
            <a:rect r="r" b="b" t="t" l="l"/>
            <a:pathLst>
              <a:path h="843059" w="1139269">
                <a:moveTo>
                  <a:pt x="0" y="843060"/>
                </a:moveTo>
                <a:lnTo>
                  <a:pt x="1139269" y="843060"/>
                </a:lnTo>
                <a:lnTo>
                  <a:pt x="1139269" y="0"/>
                </a:lnTo>
                <a:lnTo>
                  <a:pt x="0" y="0"/>
                </a:lnTo>
                <a:lnTo>
                  <a:pt x="0" y="84306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6207910" y="5679468"/>
            <a:ext cx="5503265" cy="4289054"/>
            <a:chOff x="0" y="0"/>
            <a:chExt cx="4714380" cy="3674224"/>
          </a:xfrm>
        </p:grpSpPr>
        <p:sp>
          <p:nvSpPr>
            <p:cNvPr name="Freeform 15" id="15"/>
            <p:cNvSpPr/>
            <p:nvPr/>
          </p:nvSpPr>
          <p:spPr>
            <a:xfrm flipH="false" flipV="false" rot="0">
              <a:off x="0" y="0"/>
              <a:ext cx="4714380" cy="3674225"/>
            </a:xfrm>
            <a:custGeom>
              <a:avLst/>
              <a:gdLst/>
              <a:ahLst/>
              <a:cxnLst/>
              <a:rect r="r" b="b" t="t" l="l"/>
              <a:pathLst>
                <a:path h="3674225" w="4714380">
                  <a:moveTo>
                    <a:pt x="4589920" y="3674224"/>
                  </a:moveTo>
                  <a:lnTo>
                    <a:pt x="124460" y="3674224"/>
                  </a:lnTo>
                  <a:cubicBezTo>
                    <a:pt x="55880" y="3674224"/>
                    <a:pt x="0" y="3618344"/>
                    <a:pt x="0" y="3549764"/>
                  </a:cubicBezTo>
                  <a:lnTo>
                    <a:pt x="0" y="124460"/>
                  </a:lnTo>
                  <a:cubicBezTo>
                    <a:pt x="0" y="55880"/>
                    <a:pt x="55880" y="0"/>
                    <a:pt x="124460" y="0"/>
                  </a:cubicBezTo>
                  <a:lnTo>
                    <a:pt x="4589921" y="0"/>
                  </a:lnTo>
                  <a:cubicBezTo>
                    <a:pt x="4658501" y="0"/>
                    <a:pt x="4714380" y="55880"/>
                    <a:pt x="4714380" y="124460"/>
                  </a:cubicBezTo>
                  <a:lnTo>
                    <a:pt x="4714380" y="3549764"/>
                  </a:lnTo>
                  <a:cubicBezTo>
                    <a:pt x="4714380" y="3618344"/>
                    <a:pt x="4658501" y="3674225"/>
                    <a:pt x="4589921" y="3674225"/>
                  </a:cubicBezTo>
                  <a:close/>
                </a:path>
              </a:pathLst>
            </a:custGeom>
            <a:solidFill>
              <a:srgbClr val="001524"/>
            </a:solidFill>
          </p:spPr>
        </p:sp>
      </p:grpSp>
      <p:sp>
        <p:nvSpPr>
          <p:cNvPr name="Freeform 16" id="16"/>
          <p:cNvSpPr/>
          <p:nvPr/>
        </p:nvSpPr>
        <p:spPr>
          <a:xfrm flipH="false" flipV="false" rot="0">
            <a:off x="216218" y="525658"/>
            <a:ext cx="1624964" cy="1624964"/>
          </a:xfrm>
          <a:custGeom>
            <a:avLst/>
            <a:gdLst/>
            <a:ahLst/>
            <a:cxnLst/>
            <a:rect r="r" b="b" t="t" l="l"/>
            <a:pathLst>
              <a:path h="1624964" w="1624964">
                <a:moveTo>
                  <a:pt x="0" y="0"/>
                </a:moveTo>
                <a:lnTo>
                  <a:pt x="1624964" y="0"/>
                </a:lnTo>
                <a:lnTo>
                  <a:pt x="1624964" y="1624964"/>
                </a:lnTo>
                <a:lnTo>
                  <a:pt x="0" y="16249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2020542" y="846967"/>
            <a:ext cx="837473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\b: (backspace character.)</a:t>
            </a:r>
          </a:p>
        </p:txBody>
      </p:sp>
      <p:sp>
        <p:nvSpPr>
          <p:cNvPr name="TextBox 18" id="18"/>
          <p:cNvSpPr txBox="true"/>
          <p:nvPr/>
        </p:nvSpPr>
        <p:spPr>
          <a:xfrm rot="0">
            <a:off x="42365" y="2386841"/>
            <a:ext cx="17834355" cy="537844"/>
          </a:xfrm>
          <a:prstGeom prst="rect">
            <a:avLst/>
          </a:prstGeom>
        </p:spPr>
        <p:txBody>
          <a:bodyPr anchor="t" rtlCol="false" tIns="0" lIns="0" bIns="0" rIns="0">
            <a:spAutoFit/>
          </a:bodyPr>
          <a:lstStyle/>
          <a:p>
            <a:pPr algn="ctr">
              <a:lnSpc>
                <a:spcPts val="4480"/>
              </a:lnSpc>
            </a:pPr>
            <a:r>
              <a:rPr lang="en-US" sz="3200">
                <a:solidFill>
                  <a:srgbClr val="FFFFFF"/>
                </a:solidFill>
                <a:latin typeface="Canva Sans Bold"/>
              </a:rPr>
              <a:t>It moves the cursor one position backward, effectively erasing the character before it.</a:t>
            </a:r>
          </a:p>
        </p:txBody>
      </p:sp>
      <p:sp>
        <p:nvSpPr>
          <p:cNvPr name="TextBox 19" id="19"/>
          <p:cNvSpPr txBox="true"/>
          <p:nvPr/>
        </p:nvSpPr>
        <p:spPr>
          <a:xfrm rot="0">
            <a:off x="660769" y="6613920"/>
            <a:ext cx="5201166" cy="545847"/>
          </a:xfrm>
          <a:prstGeom prst="rect">
            <a:avLst/>
          </a:prstGeom>
        </p:spPr>
        <p:txBody>
          <a:bodyPr anchor="t" rtlCol="false" tIns="0" lIns="0" bIns="0" rIns="0">
            <a:spAutoFit/>
          </a:bodyPr>
          <a:lstStyle/>
          <a:p>
            <a:pPr>
              <a:lnSpc>
                <a:spcPts val="4581"/>
              </a:lnSpc>
            </a:pPr>
            <a:r>
              <a:rPr lang="en-US" sz="2899">
                <a:solidFill>
                  <a:srgbClr val="FF3131"/>
                </a:solidFill>
                <a:latin typeface="JetBrains Mono"/>
              </a:rPr>
              <a:t>print(</a:t>
            </a:r>
            <a:r>
              <a:rPr lang="en-US" sz="2899">
                <a:solidFill>
                  <a:srgbClr val="7ED957"/>
                </a:solidFill>
                <a:latin typeface="JetBrains Mono"/>
              </a:rPr>
              <a:t>'Helloo\bWorld'</a:t>
            </a:r>
            <a:r>
              <a:rPr lang="en-US" sz="2899">
                <a:solidFill>
                  <a:srgbClr val="FF3131"/>
                </a:solidFill>
                <a:latin typeface="JetBrains Mono"/>
              </a:rPr>
              <a:t>)</a:t>
            </a:r>
          </a:p>
        </p:txBody>
      </p:sp>
      <p:sp>
        <p:nvSpPr>
          <p:cNvPr name="TextBox 20" id="20"/>
          <p:cNvSpPr txBox="true"/>
          <p:nvPr/>
        </p:nvSpPr>
        <p:spPr>
          <a:xfrm rot="0">
            <a:off x="6207910" y="5899290"/>
            <a:ext cx="5503265" cy="613411"/>
          </a:xfrm>
          <a:prstGeom prst="rect">
            <a:avLst/>
          </a:prstGeom>
        </p:spPr>
        <p:txBody>
          <a:bodyPr anchor="t" rtlCol="false" tIns="0" lIns="0" bIns="0" rIns="0">
            <a:spAutoFit/>
          </a:bodyPr>
          <a:lstStyle/>
          <a:p>
            <a:pPr algn="ctr">
              <a:lnSpc>
                <a:spcPts val="5039"/>
              </a:lnSpc>
              <a:spcBef>
                <a:spcPct val="0"/>
              </a:spcBef>
            </a:pPr>
            <a:r>
              <a:rPr lang="en-US" sz="3599">
                <a:solidFill>
                  <a:srgbClr val="FFFFFF"/>
                </a:solidFill>
                <a:latin typeface="Canva Sans Bold"/>
              </a:rPr>
              <a:t>OutPut</a:t>
            </a:r>
          </a:p>
        </p:txBody>
      </p:sp>
      <p:sp>
        <p:nvSpPr>
          <p:cNvPr name="TextBox 21" id="21"/>
          <p:cNvSpPr txBox="true"/>
          <p:nvPr/>
        </p:nvSpPr>
        <p:spPr>
          <a:xfrm rot="0">
            <a:off x="5861935" y="6661926"/>
            <a:ext cx="5503265" cy="1012191"/>
          </a:xfrm>
          <a:prstGeom prst="rect">
            <a:avLst/>
          </a:prstGeom>
        </p:spPr>
        <p:txBody>
          <a:bodyPr anchor="t" rtlCol="false" tIns="0" lIns="0" bIns="0" rIns="0">
            <a:spAutoFit/>
          </a:bodyPr>
          <a:lstStyle/>
          <a:p>
            <a:pPr algn="ctr">
              <a:lnSpc>
                <a:spcPts val="4059"/>
              </a:lnSpc>
            </a:pPr>
            <a:r>
              <a:rPr lang="en-US" sz="2899">
                <a:solidFill>
                  <a:srgbClr val="FFFFFF"/>
                </a:solidFill>
                <a:latin typeface="Canva Sans Bold"/>
              </a:rPr>
              <a:t>Helloworld</a:t>
            </a:r>
          </a:p>
          <a:p>
            <a:pPr algn="ctr">
              <a:lnSpc>
                <a:spcPts val="40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60594" y="-411480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2109763" y="5151989"/>
            <a:ext cx="6362509" cy="8229600"/>
          </a:xfrm>
          <a:custGeom>
            <a:avLst/>
            <a:gdLst/>
            <a:ahLst/>
            <a:cxnLst/>
            <a:rect r="r" b="b" t="t" l="l"/>
            <a:pathLst>
              <a:path h="8229600" w="6362509">
                <a:moveTo>
                  <a:pt x="0" y="0"/>
                </a:moveTo>
                <a:lnTo>
                  <a:pt x="6362510" y="0"/>
                </a:lnTo>
                <a:lnTo>
                  <a:pt x="6362510" y="8229600"/>
                </a:lnTo>
                <a:lnTo>
                  <a:pt x="0" y="8229600"/>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4550128" y="59843"/>
            <a:ext cx="3737872" cy="1937715"/>
            <a:chOff x="0" y="0"/>
            <a:chExt cx="984460" cy="510345"/>
          </a:xfrm>
        </p:grpSpPr>
        <p:sp>
          <p:nvSpPr>
            <p:cNvPr name="Freeform 6" id="6"/>
            <p:cNvSpPr/>
            <p:nvPr/>
          </p:nvSpPr>
          <p:spPr>
            <a:xfrm flipH="false" flipV="false" rot="0">
              <a:off x="0" y="0"/>
              <a:ext cx="984460" cy="510345"/>
            </a:xfrm>
            <a:custGeom>
              <a:avLst/>
              <a:gdLst/>
              <a:ahLst/>
              <a:cxnLst/>
              <a:rect r="r" b="b" t="t" l="l"/>
              <a:pathLst>
                <a:path h="510345" w="984460">
                  <a:moveTo>
                    <a:pt x="97347" y="0"/>
                  </a:moveTo>
                  <a:lnTo>
                    <a:pt x="887113" y="0"/>
                  </a:lnTo>
                  <a:cubicBezTo>
                    <a:pt x="912931" y="0"/>
                    <a:pt x="937692" y="10256"/>
                    <a:pt x="955948" y="28512"/>
                  </a:cubicBezTo>
                  <a:cubicBezTo>
                    <a:pt x="974204" y="46768"/>
                    <a:pt x="984460" y="71529"/>
                    <a:pt x="984460" y="97347"/>
                  </a:cubicBezTo>
                  <a:lnTo>
                    <a:pt x="984460" y="412998"/>
                  </a:lnTo>
                  <a:cubicBezTo>
                    <a:pt x="984460" y="438816"/>
                    <a:pt x="974204" y="463576"/>
                    <a:pt x="955948" y="481832"/>
                  </a:cubicBezTo>
                  <a:cubicBezTo>
                    <a:pt x="937692" y="500088"/>
                    <a:pt x="912931" y="510345"/>
                    <a:pt x="887113" y="510345"/>
                  </a:cubicBezTo>
                  <a:lnTo>
                    <a:pt x="97347" y="510345"/>
                  </a:lnTo>
                  <a:cubicBezTo>
                    <a:pt x="71529" y="510345"/>
                    <a:pt x="46768" y="500088"/>
                    <a:pt x="28512" y="481832"/>
                  </a:cubicBezTo>
                  <a:cubicBezTo>
                    <a:pt x="10256" y="463576"/>
                    <a:pt x="0" y="438816"/>
                    <a:pt x="0" y="412998"/>
                  </a:cubicBezTo>
                  <a:lnTo>
                    <a:pt x="0" y="97347"/>
                  </a:lnTo>
                  <a:cubicBezTo>
                    <a:pt x="0" y="71529"/>
                    <a:pt x="10256" y="46768"/>
                    <a:pt x="28512" y="28512"/>
                  </a:cubicBezTo>
                  <a:cubicBezTo>
                    <a:pt x="46768" y="10256"/>
                    <a:pt x="71529" y="0"/>
                    <a:pt x="97347" y="0"/>
                  </a:cubicBezTo>
                  <a:close/>
                </a:path>
              </a:pathLst>
            </a:custGeom>
            <a:solidFill>
              <a:srgbClr val="D9D9D9">
                <a:alpha val="52941"/>
              </a:srgbClr>
            </a:solidFill>
          </p:spPr>
        </p:sp>
        <p:sp>
          <p:nvSpPr>
            <p:cNvPr name="TextBox 7" id="7"/>
            <p:cNvSpPr txBox="true"/>
            <p:nvPr/>
          </p:nvSpPr>
          <p:spPr>
            <a:xfrm>
              <a:off x="0" y="-38100"/>
              <a:ext cx="984460" cy="548445"/>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8" id="8"/>
          <p:cNvSpPr/>
          <p:nvPr/>
        </p:nvSpPr>
        <p:spPr>
          <a:xfrm flipH="false" flipV="false" rot="0">
            <a:off x="15003773" y="-386591"/>
            <a:ext cx="2830582" cy="2830582"/>
          </a:xfrm>
          <a:custGeom>
            <a:avLst/>
            <a:gdLst/>
            <a:ahLst/>
            <a:cxnLst/>
            <a:rect r="r" b="b" t="t" l="l"/>
            <a:pathLst>
              <a:path h="2830582" w="2830582">
                <a:moveTo>
                  <a:pt x="0" y="0"/>
                </a:moveTo>
                <a:lnTo>
                  <a:pt x="2830582" y="0"/>
                </a:lnTo>
                <a:lnTo>
                  <a:pt x="2830582" y="2830582"/>
                </a:lnTo>
                <a:lnTo>
                  <a:pt x="0" y="2830582"/>
                </a:lnTo>
                <a:lnTo>
                  <a:pt x="0" y="0"/>
                </a:lnTo>
                <a:close/>
              </a:path>
            </a:pathLst>
          </a:custGeom>
          <a:blipFill>
            <a:blip r:embed="rId6"/>
            <a:stretch>
              <a:fillRect l="0" t="0" r="0" b="0"/>
            </a:stretch>
          </a:blipFill>
        </p:spPr>
      </p:sp>
      <p:grpSp>
        <p:nvGrpSpPr>
          <p:cNvPr name="Group 9" id="9"/>
          <p:cNvGrpSpPr/>
          <p:nvPr/>
        </p:nvGrpSpPr>
        <p:grpSpPr>
          <a:xfrm rot="0">
            <a:off x="2893954" y="4939091"/>
            <a:ext cx="484444" cy="196669"/>
            <a:chOff x="0" y="0"/>
            <a:chExt cx="15641607" cy="6350000"/>
          </a:xfrm>
        </p:grpSpPr>
        <p:sp>
          <p:nvSpPr>
            <p:cNvPr name="Freeform 10" id="10"/>
            <p:cNvSpPr/>
            <p:nvPr/>
          </p:nvSpPr>
          <p:spPr>
            <a:xfrm flipH="false" flipV="false" rot="0">
              <a:off x="0" y="0"/>
              <a:ext cx="15641608" cy="6350000"/>
            </a:xfrm>
            <a:custGeom>
              <a:avLst/>
              <a:gdLst/>
              <a:ahLst/>
              <a:cxnLst/>
              <a:rect r="r" b="b" t="t" l="l"/>
              <a:pathLst>
                <a:path h="6350000" w="15641608">
                  <a:moveTo>
                    <a:pt x="7820804" y="0"/>
                  </a:moveTo>
                  <a:cubicBezTo>
                    <a:pt x="3501493" y="0"/>
                    <a:pt x="0" y="1421496"/>
                    <a:pt x="0" y="3175000"/>
                  </a:cubicBezTo>
                  <a:cubicBezTo>
                    <a:pt x="0" y="4928504"/>
                    <a:pt x="3501493" y="6350000"/>
                    <a:pt x="7820804" y="6350000"/>
                  </a:cubicBezTo>
                  <a:cubicBezTo>
                    <a:pt x="12140115" y="6350000"/>
                    <a:pt x="15641608" y="4928504"/>
                    <a:pt x="15641608" y="3175000"/>
                  </a:cubicBezTo>
                  <a:cubicBezTo>
                    <a:pt x="15641608" y="1421496"/>
                    <a:pt x="12140115" y="0"/>
                    <a:pt x="7820804" y="0"/>
                  </a:cubicBezTo>
                  <a:close/>
                </a:path>
              </a:pathLst>
            </a:custGeom>
            <a:solidFill>
              <a:srgbClr val="FF5757"/>
            </a:solidFill>
          </p:spPr>
        </p:sp>
      </p:grpSp>
      <p:grpSp>
        <p:nvGrpSpPr>
          <p:cNvPr name="Group 11" id="11"/>
          <p:cNvGrpSpPr/>
          <p:nvPr/>
        </p:nvGrpSpPr>
        <p:grpSpPr>
          <a:xfrm rot="0">
            <a:off x="3527276" y="5009631"/>
            <a:ext cx="254856" cy="103464"/>
            <a:chOff x="0" y="0"/>
            <a:chExt cx="15641607" cy="6350000"/>
          </a:xfrm>
        </p:grpSpPr>
        <p:sp>
          <p:nvSpPr>
            <p:cNvPr name="Freeform 12" id="12"/>
            <p:cNvSpPr/>
            <p:nvPr/>
          </p:nvSpPr>
          <p:spPr>
            <a:xfrm flipH="false" flipV="false" rot="0">
              <a:off x="0" y="0"/>
              <a:ext cx="15641608" cy="6350000"/>
            </a:xfrm>
            <a:custGeom>
              <a:avLst/>
              <a:gdLst/>
              <a:ahLst/>
              <a:cxnLst/>
              <a:rect r="r" b="b" t="t" l="l"/>
              <a:pathLst>
                <a:path h="6350000" w="15641608">
                  <a:moveTo>
                    <a:pt x="7820804" y="0"/>
                  </a:moveTo>
                  <a:cubicBezTo>
                    <a:pt x="3501493" y="0"/>
                    <a:pt x="0" y="1421496"/>
                    <a:pt x="0" y="3175000"/>
                  </a:cubicBezTo>
                  <a:cubicBezTo>
                    <a:pt x="0" y="4928504"/>
                    <a:pt x="3501493" y="6350000"/>
                    <a:pt x="7820804" y="6350000"/>
                  </a:cubicBezTo>
                  <a:cubicBezTo>
                    <a:pt x="12140115" y="6350000"/>
                    <a:pt x="15641608" y="4928504"/>
                    <a:pt x="15641608" y="3175000"/>
                  </a:cubicBezTo>
                  <a:cubicBezTo>
                    <a:pt x="15641608" y="1421496"/>
                    <a:pt x="12140115" y="0"/>
                    <a:pt x="7820804" y="0"/>
                  </a:cubicBezTo>
                  <a:close/>
                </a:path>
              </a:pathLst>
            </a:custGeom>
            <a:solidFill>
              <a:srgbClr val="FFDE59"/>
            </a:solidFill>
          </p:spPr>
        </p:sp>
      </p:grpSp>
      <p:sp>
        <p:nvSpPr>
          <p:cNvPr name="Freeform 13" id="13"/>
          <p:cNvSpPr/>
          <p:nvPr/>
        </p:nvSpPr>
        <p:spPr>
          <a:xfrm flipH="false" flipV="false" rot="2995040">
            <a:off x="5293708" y="-1885549"/>
            <a:ext cx="6835712" cy="8229600"/>
          </a:xfrm>
          <a:custGeom>
            <a:avLst/>
            <a:gdLst/>
            <a:ahLst/>
            <a:cxnLst/>
            <a:rect r="r" b="b" t="t" l="l"/>
            <a:pathLst>
              <a:path h="8229600" w="6835712">
                <a:moveTo>
                  <a:pt x="0" y="0"/>
                </a:moveTo>
                <a:lnTo>
                  <a:pt x="6835711" y="0"/>
                </a:lnTo>
                <a:lnTo>
                  <a:pt x="6835711" y="8229600"/>
                </a:lnTo>
                <a:lnTo>
                  <a:pt x="0" y="8229600"/>
                </a:lnTo>
                <a:lnTo>
                  <a:pt x="0" y="0"/>
                </a:lnTo>
                <a:close/>
              </a:path>
            </a:pathLst>
          </a:custGeom>
          <a:blipFill>
            <a:blip r:embed="rId7">
              <a:alphaModFix amt="30000"/>
            </a:blip>
            <a:stretch>
              <a:fillRect l="0" t="0" r="0" b="0"/>
            </a:stretch>
          </a:blipFill>
        </p:spPr>
      </p:sp>
      <p:sp>
        <p:nvSpPr>
          <p:cNvPr name="Freeform 14" id="14"/>
          <p:cNvSpPr/>
          <p:nvPr/>
        </p:nvSpPr>
        <p:spPr>
          <a:xfrm flipH="false" flipV="false" rot="0">
            <a:off x="1110268" y="7273173"/>
            <a:ext cx="5503265" cy="441245"/>
          </a:xfrm>
          <a:custGeom>
            <a:avLst/>
            <a:gdLst/>
            <a:ahLst/>
            <a:cxnLst/>
            <a:rect r="r" b="b" t="t" l="l"/>
            <a:pathLst>
              <a:path h="441245" w="5503265">
                <a:moveTo>
                  <a:pt x="0" y="0"/>
                </a:moveTo>
                <a:lnTo>
                  <a:pt x="5503265" y="0"/>
                </a:lnTo>
                <a:lnTo>
                  <a:pt x="5503265" y="441245"/>
                </a:lnTo>
                <a:lnTo>
                  <a:pt x="0" y="441245"/>
                </a:lnTo>
                <a:lnTo>
                  <a:pt x="0" y="0"/>
                </a:lnTo>
                <a:close/>
              </a:path>
            </a:pathLst>
          </a:custGeom>
          <a:blipFill>
            <a:blip r:embed="rId8"/>
            <a:stretch>
              <a:fillRect l="0" t="-73162" r="0" b="-73162"/>
            </a:stretch>
          </a:blipFill>
        </p:spPr>
      </p:sp>
      <p:grpSp>
        <p:nvGrpSpPr>
          <p:cNvPr name="Group 15" id="15"/>
          <p:cNvGrpSpPr/>
          <p:nvPr/>
        </p:nvGrpSpPr>
        <p:grpSpPr>
          <a:xfrm rot="0">
            <a:off x="199706" y="4072955"/>
            <a:ext cx="5503265" cy="4289054"/>
            <a:chOff x="0" y="0"/>
            <a:chExt cx="4714380" cy="3674224"/>
          </a:xfrm>
        </p:grpSpPr>
        <p:sp>
          <p:nvSpPr>
            <p:cNvPr name="Freeform 16" id="16"/>
            <p:cNvSpPr/>
            <p:nvPr/>
          </p:nvSpPr>
          <p:spPr>
            <a:xfrm flipH="false" flipV="false" rot="0">
              <a:off x="0" y="0"/>
              <a:ext cx="4714380" cy="3674225"/>
            </a:xfrm>
            <a:custGeom>
              <a:avLst/>
              <a:gdLst/>
              <a:ahLst/>
              <a:cxnLst/>
              <a:rect r="r" b="b" t="t" l="l"/>
              <a:pathLst>
                <a:path h="3674225" w="4714380">
                  <a:moveTo>
                    <a:pt x="4589920" y="3674224"/>
                  </a:moveTo>
                  <a:lnTo>
                    <a:pt x="124460" y="3674224"/>
                  </a:lnTo>
                  <a:cubicBezTo>
                    <a:pt x="55880" y="3674224"/>
                    <a:pt x="0" y="3618344"/>
                    <a:pt x="0" y="3549764"/>
                  </a:cubicBezTo>
                  <a:lnTo>
                    <a:pt x="0" y="124460"/>
                  </a:lnTo>
                  <a:cubicBezTo>
                    <a:pt x="0" y="55880"/>
                    <a:pt x="55880" y="0"/>
                    <a:pt x="124460" y="0"/>
                  </a:cubicBezTo>
                  <a:lnTo>
                    <a:pt x="4589921" y="0"/>
                  </a:lnTo>
                  <a:cubicBezTo>
                    <a:pt x="4658501" y="0"/>
                    <a:pt x="4714380" y="55880"/>
                    <a:pt x="4714380" y="124460"/>
                  </a:cubicBezTo>
                  <a:lnTo>
                    <a:pt x="4714380" y="3549764"/>
                  </a:lnTo>
                  <a:cubicBezTo>
                    <a:pt x="4714380" y="3618344"/>
                    <a:pt x="4658501" y="3674225"/>
                    <a:pt x="4589921" y="3674225"/>
                  </a:cubicBezTo>
                  <a:close/>
                </a:path>
              </a:pathLst>
            </a:custGeom>
            <a:solidFill>
              <a:srgbClr val="001524"/>
            </a:solidFill>
          </p:spPr>
        </p:sp>
      </p:grpSp>
      <p:sp>
        <p:nvSpPr>
          <p:cNvPr name="AutoShape 17" id="17"/>
          <p:cNvSpPr/>
          <p:nvPr/>
        </p:nvSpPr>
        <p:spPr>
          <a:xfrm>
            <a:off x="610721" y="6344389"/>
            <a:ext cx="4573604" cy="0"/>
          </a:xfrm>
          <a:prstGeom prst="line">
            <a:avLst/>
          </a:prstGeom>
          <a:ln cap="rnd" w="9525">
            <a:solidFill>
              <a:srgbClr val="FFFFFF">
                <a:alpha val="19608"/>
              </a:srgbClr>
            </a:solidFill>
            <a:prstDash val="solid"/>
            <a:headEnd type="none" len="sm" w="sm"/>
            <a:tailEnd type="none" len="sm" w="sm"/>
          </a:ln>
        </p:spPr>
      </p:sp>
      <p:sp>
        <p:nvSpPr>
          <p:cNvPr name="Freeform 18" id="18"/>
          <p:cNvSpPr/>
          <p:nvPr/>
        </p:nvSpPr>
        <p:spPr>
          <a:xfrm flipH="true" flipV="false" rot="-2136583">
            <a:off x="5866083" y="3372768"/>
            <a:ext cx="1337669" cy="989875"/>
          </a:xfrm>
          <a:custGeom>
            <a:avLst/>
            <a:gdLst/>
            <a:ahLst/>
            <a:cxnLst/>
            <a:rect r="r" b="b" t="t" l="l"/>
            <a:pathLst>
              <a:path h="989875" w="1337669">
                <a:moveTo>
                  <a:pt x="1337669" y="0"/>
                </a:moveTo>
                <a:lnTo>
                  <a:pt x="0" y="0"/>
                </a:lnTo>
                <a:lnTo>
                  <a:pt x="0" y="989875"/>
                </a:lnTo>
                <a:lnTo>
                  <a:pt x="1337669" y="989875"/>
                </a:lnTo>
                <a:lnTo>
                  <a:pt x="133766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9" id="19"/>
          <p:cNvGrpSpPr/>
          <p:nvPr/>
        </p:nvGrpSpPr>
        <p:grpSpPr>
          <a:xfrm rot="0">
            <a:off x="7130150" y="4072955"/>
            <a:ext cx="5503265" cy="4289054"/>
            <a:chOff x="0" y="0"/>
            <a:chExt cx="4714380" cy="3674224"/>
          </a:xfrm>
        </p:grpSpPr>
        <p:sp>
          <p:nvSpPr>
            <p:cNvPr name="Freeform 20" id="20"/>
            <p:cNvSpPr/>
            <p:nvPr/>
          </p:nvSpPr>
          <p:spPr>
            <a:xfrm flipH="false" flipV="false" rot="0">
              <a:off x="0" y="0"/>
              <a:ext cx="4714380" cy="3674225"/>
            </a:xfrm>
            <a:custGeom>
              <a:avLst/>
              <a:gdLst/>
              <a:ahLst/>
              <a:cxnLst/>
              <a:rect r="r" b="b" t="t" l="l"/>
              <a:pathLst>
                <a:path h="3674225" w="4714380">
                  <a:moveTo>
                    <a:pt x="4589920" y="3674224"/>
                  </a:moveTo>
                  <a:lnTo>
                    <a:pt x="124460" y="3674224"/>
                  </a:lnTo>
                  <a:cubicBezTo>
                    <a:pt x="55880" y="3674224"/>
                    <a:pt x="0" y="3618344"/>
                    <a:pt x="0" y="3549764"/>
                  </a:cubicBezTo>
                  <a:lnTo>
                    <a:pt x="0" y="124460"/>
                  </a:lnTo>
                  <a:cubicBezTo>
                    <a:pt x="0" y="55880"/>
                    <a:pt x="55880" y="0"/>
                    <a:pt x="124460" y="0"/>
                  </a:cubicBezTo>
                  <a:lnTo>
                    <a:pt x="4589921" y="0"/>
                  </a:lnTo>
                  <a:cubicBezTo>
                    <a:pt x="4658501" y="0"/>
                    <a:pt x="4714380" y="55880"/>
                    <a:pt x="4714380" y="124460"/>
                  </a:cubicBezTo>
                  <a:lnTo>
                    <a:pt x="4714380" y="3549764"/>
                  </a:lnTo>
                  <a:cubicBezTo>
                    <a:pt x="4714380" y="3618344"/>
                    <a:pt x="4658501" y="3674225"/>
                    <a:pt x="4589921" y="3674225"/>
                  </a:cubicBezTo>
                  <a:close/>
                </a:path>
              </a:pathLst>
            </a:custGeom>
            <a:solidFill>
              <a:srgbClr val="001524"/>
            </a:solidFill>
          </p:spPr>
        </p:sp>
      </p:grpSp>
      <p:sp>
        <p:nvSpPr>
          <p:cNvPr name="Freeform 21" id="21"/>
          <p:cNvSpPr/>
          <p:nvPr/>
        </p:nvSpPr>
        <p:spPr>
          <a:xfrm flipH="false" flipV="false" rot="0">
            <a:off x="0" y="681604"/>
            <a:ext cx="1789881" cy="1789881"/>
          </a:xfrm>
          <a:custGeom>
            <a:avLst/>
            <a:gdLst/>
            <a:ahLst/>
            <a:cxnLst/>
            <a:rect r="r" b="b" t="t" l="l"/>
            <a:pathLst>
              <a:path h="1789881" w="1789881">
                <a:moveTo>
                  <a:pt x="0" y="0"/>
                </a:moveTo>
                <a:lnTo>
                  <a:pt x="1789881" y="0"/>
                </a:lnTo>
                <a:lnTo>
                  <a:pt x="1789881" y="1789881"/>
                </a:lnTo>
                <a:lnTo>
                  <a:pt x="0" y="17898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1862273" y="1030255"/>
            <a:ext cx="4980709" cy="1744726"/>
          </a:xfrm>
          <a:prstGeom prst="rect">
            <a:avLst/>
          </a:prstGeom>
        </p:spPr>
        <p:txBody>
          <a:bodyPr anchor="t" rtlCol="false" tIns="0" lIns="0" bIns="0" rIns="0">
            <a:spAutoFit/>
          </a:bodyPr>
          <a:lstStyle/>
          <a:p>
            <a:pPr>
              <a:lnSpc>
                <a:spcPts val="6998"/>
              </a:lnSpc>
            </a:pPr>
            <a:r>
              <a:rPr lang="en-US" sz="4999">
                <a:solidFill>
                  <a:srgbClr val="FFFFFF"/>
                </a:solidFill>
                <a:latin typeface="Canva Sans Bold"/>
              </a:rPr>
              <a:t>Backslash  </a:t>
            </a:r>
            <a:r>
              <a:rPr lang="en-US" sz="4999">
                <a:solidFill>
                  <a:srgbClr val="FF3131"/>
                </a:solidFill>
                <a:latin typeface="Canva Sans Bold"/>
              </a:rPr>
              <a:t>‘</a:t>
            </a:r>
            <a:r>
              <a:rPr lang="en-US" sz="4999">
                <a:solidFill>
                  <a:srgbClr val="FFDE59"/>
                </a:solidFill>
                <a:latin typeface="Canva Sans Bold"/>
              </a:rPr>
              <a:t>\\</a:t>
            </a:r>
            <a:r>
              <a:rPr lang="en-US" sz="4999">
                <a:solidFill>
                  <a:srgbClr val="FF3131"/>
                </a:solidFill>
                <a:latin typeface="Canva Sans Bold"/>
              </a:rPr>
              <a:t>’</a:t>
            </a:r>
            <a:r>
              <a:rPr lang="en-US" sz="4999">
                <a:solidFill>
                  <a:srgbClr val="FFFFFF"/>
                </a:solidFill>
                <a:latin typeface="Canva Sans Bold"/>
              </a:rPr>
              <a:t> </a:t>
            </a:r>
          </a:p>
          <a:p>
            <a:pPr>
              <a:lnSpc>
                <a:spcPts val="6998"/>
              </a:lnSpc>
            </a:pPr>
          </a:p>
        </p:txBody>
      </p:sp>
      <p:sp>
        <p:nvSpPr>
          <p:cNvPr name="TextBox 23" id="23"/>
          <p:cNvSpPr txBox="true"/>
          <p:nvPr/>
        </p:nvSpPr>
        <p:spPr>
          <a:xfrm rot="0">
            <a:off x="501805" y="2519110"/>
            <a:ext cx="12415124"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Represents a backslash within a string.</a:t>
            </a:r>
          </a:p>
        </p:txBody>
      </p:sp>
      <p:sp>
        <p:nvSpPr>
          <p:cNvPr name="TextBox 24" id="24"/>
          <p:cNvSpPr txBox="true"/>
          <p:nvPr/>
        </p:nvSpPr>
        <p:spPr>
          <a:xfrm rot="0">
            <a:off x="350756" y="4629901"/>
            <a:ext cx="5201166" cy="393954"/>
          </a:xfrm>
          <a:prstGeom prst="rect">
            <a:avLst/>
          </a:prstGeom>
        </p:spPr>
        <p:txBody>
          <a:bodyPr anchor="t" rtlCol="false" tIns="0" lIns="0" bIns="0" rIns="0">
            <a:spAutoFit/>
          </a:bodyPr>
          <a:lstStyle/>
          <a:p>
            <a:pPr>
              <a:lnSpc>
                <a:spcPts val="3317"/>
              </a:lnSpc>
            </a:pPr>
            <a:r>
              <a:rPr lang="en-US" sz="2099">
                <a:solidFill>
                  <a:srgbClr val="FF3131"/>
                </a:solidFill>
                <a:latin typeface="JetBrains Mono"/>
              </a:rPr>
              <a:t>print</a:t>
            </a:r>
            <a:r>
              <a:rPr lang="en-US" sz="2099">
                <a:solidFill>
                  <a:srgbClr val="00BF63"/>
                </a:solidFill>
                <a:latin typeface="JetBrains Mono"/>
              </a:rPr>
              <a:t>('This is a backslash: \\')</a:t>
            </a:r>
          </a:p>
        </p:txBody>
      </p:sp>
      <p:sp>
        <p:nvSpPr>
          <p:cNvPr name="TextBox 25" id="25"/>
          <p:cNvSpPr txBox="true"/>
          <p:nvPr/>
        </p:nvSpPr>
        <p:spPr>
          <a:xfrm rot="0">
            <a:off x="6709367" y="4216950"/>
            <a:ext cx="5503265"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Bold"/>
              </a:rPr>
              <a:t>OUTPUT</a:t>
            </a:r>
          </a:p>
        </p:txBody>
      </p:sp>
      <p:sp>
        <p:nvSpPr>
          <p:cNvPr name="TextBox 26" id="26"/>
          <p:cNvSpPr txBox="true"/>
          <p:nvPr/>
        </p:nvSpPr>
        <p:spPr>
          <a:xfrm rot="0">
            <a:off x="6709367" y="4756225"/>
            <a:ext cx="5503265" cy="860425"/>
          </a:xfrm>
          <a:prstGeom prst="rect">
            <a:avLst/>
          </a:prstGeom>
        </p:spPr>
        <p:txBody>
          <a:bodyPr anchor="t" rtlCol="false" tIns="0" lIns="0" bIns="0" rIns="0">
            <a:spAutoFit/>
          </a:bodyPr>
          <a:lstStyle/>
          <a:p>
            <a:pPr algn="ctr">
              <a:lnSpc>
                <a:spcPts val="3499"/>
              </a:lnSpc>
            </a:pPr>
            <a:r>
              <a:rPr lang="en-US" sz="2499">
                <a:solidFill>
                  <a:srgbClr val="FFFFFF"/>
                </a:solidFill>
                <a:latin typeface="Canva Sans Bold"/>
              </a:rPr>
              <a:t>This is a backslash: \</a:t>
            </a:r>
          </a:p>
          <a:p>
            <a:pPr algn="ctr">
              <a:lnSpc>
                <a:spcPts val="34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DAGBvKAe7mU</dc:identifier>
  <dcterms:modified xsi:type="dcterms:W3CDTF">2011-08-01T06:04:30Z</dcterms:modified>
  <cp:revision>1</cp:revision>
  <dc:title>Python escape characters</dc:title>
</cp:coreProperties>
</file>